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40"/>
  </p:notesMasterIdLst>
  <p:handoutMasterIdLst>
    <p:handoutMasterId r:id="rId41"/>
  </p:handoutMasterIdLst>
  <p:sldIdLst>
    <p:sldId id="879" r:id="rId3"/>
    <p:sldId id="745" r:id="rId4"/>
    <p:sldId id="880" r:id="rId5"/>
    <p:sldId id="882" r:id="rId6"/>
    <p:sldId id="883" r:id="rId7"/>
    <p:sldId id="884" r:id="rId8"/>
    <p:sldId id="881" r:id="rId9"/>
    <p:sldId id="886" r:id="rId10"/>
    <p:sldId id="885" r:id="rId11"/>
    <p:sldId id="887" r:id="rId12"/>
    <p:sldId id="888" r:id="rId13"/>
    <p:sldId id="894" r:id="rId14"/>
    <p:sldId id="889" r:id="rId15"/>
    <p:sldId id="890" r:id="rId16"/>
    <p:sldId id="891" r:id="rId17"/>
    <p:sldId id="892" r:id="rId18"/>
    <p:sldId id="895" r:id="rId19"/>
    <p:sldId id="893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  <p:sldId id="905" r:id="rId29"/>
    <p:sldId id="904" r:id="rId30"/>
    <p:sldId id="907" r:id="rId31"/>
    <p:sldId id="906" r:id="rId32"/>
    <p:sldId id="908" r:id="rId33"/>
    <p:sldId id="909" r:id="rId34"/>
    <p:sldId id="911" r:id="rId35"/>
    <p:sldId id="910" r:id="rId36"/>
    <p:sldId id="913" r:id="rId37"/>
    <p:sldId id="912" r:id="rId38"/>
    <p:sldId id="914" r:id="rId3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B3535"/>
    <a:srgbClr val="EFF5FB"/>
    <a:srgbClr val="8FAADC"/>
    <a:srgbClr val="008000"/>
    <a:srgbClr val="000000"/>
    <a:srgbClr val="FFFFFF"/>
    <a:srgbClr val="EF9253"/>
    <a:srgbClr val="F1A06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82" autoAdjust="0"/>
    <p:restoredTop sz="83962"/>
  </p:normalViewPr>
  <p:slideViewPr>
    <p:cSldViewPr snapToGrid="0">
      <p:cViewPr varScale="1">
        <p:scale>
          <a:sx n="94" d="100"/>
          <a:sy n="94" d="100"/>
        </p:scale>
        <p:origin x="3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6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6" cy="496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3D8DF60A-29A1-4EF4-8E2A-60D28862B700}" type="datetimeFigureOut">
              <a:rPr kumimoji="1" lang="ja-JP" altLang="en-US" smtClean="0"/>
              <a:t>2018/11/17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6" cy="496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6" cy="496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7872D481-7824-40FA-8DE0-57C52F9D07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047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3B701940-7A64-4776-A4C2-C9531DFB84E3}" type="datetimeFigureOut">
              <a:rPr kumimoji="1" lang="ja-JP" altLang="en-US" smtClean="0"/>
              <a:t>2018/11/17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6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02F2B43-EFB6-45A8-B2DB-552D32C2C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911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784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77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26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83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37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704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726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48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28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214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4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7103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032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935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339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6045-C33E-44AE-A43E-BDCC4DD695A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848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6045-C33E-44AE-A43E-BDCC4DD695A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228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6045-C33E-44AE-A43E-BDCC4DD695A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754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00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24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848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33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560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123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04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101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107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18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97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6730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84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230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562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11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87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5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20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4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9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76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000369" y="1880828"/>
            <a:ext cx="10191262" cy="1008062"/>
          </a:xfrm>
        </p:spPr>
        <p:txBody>
          <a:bodyPr anchor="t" anchorCtr="0"/>
          <a:lstStyle>
            <a:lvl1pPr algn="ctr">
              <a:lnSpc>
                <a:spcPct val="12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 bwMode="auto">
          <a:xfrm flipV="1">
            <a:off x="1" y="-202041"/>
            <a:ext cx="763954" cy="1024795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6" name="直角三角形 5"/>
          <p:cNvSpPr/>
          <p:nvPr userDrawn="1"/>
        </p:nvSpPr>
        <p:spPr bwMode="auto">
          <a:xfrm flipH="1">
            <a:off x="11502139" y="6068479"/>
            <a:ext cx="697047" cy="1024795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58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0" y="3290500"/>
            <a:ext cx="2328985" cy="276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endParaRPr lang="ja-JP" altLang="en-US">
              <a:solidFill>
                <a:srgbClr val="4D4D4D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5445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目次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3032956"/>
            <a:ext cx="11521280" cy="396044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0" y="350100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8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目次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 bwMode="auto">
          <a:xfrm>
            <a:off x="0" y="3256645"/>
            <a:ext cx="12192000" cy="34471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3032956"/>
            <a:ext cx="11521280" cy="396044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0" y="3501008"/>
            <a:ext cx="1219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6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gray">
          <a:xfrm>
            <a:off x="0" y="6207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>
              <a:solidFill>
                <a:srgbClr val="4D4D4D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519520"/>
            <a:ext cx="65" cy="276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ja-JP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2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 userDrawn="1"/>
        </p:nvSpPr>
        <p:spPr bwMode="auto">
          <a:xfrm>
            <a:off x="0" y="1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3802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3960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3038" y="0"/>
            <a:ext cx="12188962" cy="148326"/>
          </a:xfrm>
          <a:prstGeom prst="roundRect">
            <a:avLst>
              <a:gd name="adj" fmla="val 0"/>
            </a:avLst>
          </a:prstGeom>
          <a:pattFill prst="pct50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40000"/>
              </a:lnSpc>
              <a:spcAft>
                <a:spcPts val="1200"/>
              </a:spcAft>
            </a:pPr>
            <a:endParaRPr lang="en-US" altLang="ja-JP" sz="20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6" name="AutoShape 3"/>
          <p:cNvSpPr>
            <a:spLocks noChangeArrowheads="1"/>
          </p:cNvSpPr>
          <p:nvPr userDrawn="1"/>
        </p:nvSpPr>
        <p:spPr bwMode="auto">
          <a:xfrm rot="16200000">
            <a:off x="-3341268" y="3351412"/>
            <a:ext cx="6865490" cy="188236"/>
          </a:xfrm>
          <a:prstGeom prst="roundRect">
            <a:avLst>
              <a:gd name="adj" fmla="val 0"/>
            </a:avLst>
          </a:prstGeom>
          <a:pattFill prst="pct50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40000"/>
              </a:lnSpc>
              <a:spcAft>
                <a:spcPts val="1200"/>
              </a:spcAft>
            </a:pPr>
            <a:endParaRPr lang="en-US" altLang="ja-JP" sz="20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-2641" y="6729949"/>
            <a:ext cx="12188962" cy="148326"/>
          </a:xfrm>
          <a:prstGeom prst="roundRect">
            <a:avLst>
              <a:gd name="adj" fmla="val 0"/>
            </a:avLst>
          </a:prstGeom>
          <a:pattFill prst="pct50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40000"/>
              </a:lnSpc>
              <a:spcAft>
                <a:spcPts val="1200"/>
              </a:spcAft>
            </a:pPr>
            <a:endParaRPr lang="en-US" altLang="ja-JP" sz="20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8" name="AutoShape 3"/>
          <p:cNvSpPr>
            <a:spLocks noChangeArrowheads="1"/>
          </p:cNvSpPr>
          <p:nvPr userDrawn="1"/>
        </p:nvSpPr>
        <p:spPr bwMode="auto">
          <a:xfrm rot="16200000">
            <a:off x="8665137" y="3347247"/>
            <a:ext cx="6865490" cy="188236"/>
          </a:xfrm>
          <a:prstGeom prst="roundRect">
            <a:avLst>
              <a:gd name="adj" fmla="val 0"/>
            </a:avLst>
          </a:prstGeom>
          <a:pattFill prst="pct50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40000"/>
              </a:lnSpc>
              <a:spcAft>
                <a:spcPts val="1200"/>
              </a:spcAft>
            </a:pPr>
            <a:endParaRPr lang="en-US" altLang="ja-JP" sz="20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185596" y="3266783"/>
            <a:ext cx="11818169" cy="344710"/>
          </a:xfrm>
          <a:prstGeom prst="rect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641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留意事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3256645"/>
            <a:ext cx="12192000" cy="34471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8" name="AutoShape 3"/>
          <p:cNvSpPr>
            <a:spLocks noChangeArrowheads="1"/>
          </p:cNvSpPr>
          <p:nvPr userDrawn="1"/>
        </p:nvSpPr>
        <p:spPr bwMode="auto">
          <a:xfrm>
            <a:off x="1000370" y="620689"/>
            <a:ext cx="10191260" cy="5688036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 lIns="288000" tIns="540000" rIns="288000" bIns="180000" anchor="ctr" anchorCtr="0">
            <a:noAutofit/>
          </a:bodyPr>
          <a:lstStyle/>
          <a:p>
            <a:pPr algn="just">
              <a:lnSpc>
                <a:spcPct val="140000"/>
              </a:lnSpc>
              <a:spcAft>
                <a:spcPts val="1200"/>
              </a:spcAft>
              <a:buFont typeface="Wingdings" pitchFamily="2" charset="2"/>
              <a:buNone/>
            </a:pPr>
            <a:endParaRPr lang="en-US" altLang="ja-JP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0369" y="908720"/>
            <a:ext cx="10191262" cy="396044"/>
          </a:xfrm>
        </p:spPr>
        <p:txBody>
          <a:bodyPr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018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78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62122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3256645"/>
            <a:ext cx="12192000" cy="34471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5218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サブ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3256645"/>
            <a:ext cx="12192000" cy="34471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11971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サブカラー#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3256645"/>
            <a:ext cx="12192000" cy="34471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10548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ブラック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3256645"/>
            <a:ext cx="12192000" cy="34471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34356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1" y="1818322"/>
            <a:ext cx="4572000" cy="641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8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1" y="2503715"/>
            <a:ext cx="4572000" cy="3287487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kumimoji="1" lang="ja-JP" sz="1800"/>
            </a:lvl1pPr>
            <a:lvl2pPr latinLnBrk="0">
              <a:defRPr kumimoji="1" lang="ja-JP" sz="1600"/>
            </a:lvl2pPr>
            <a:lvl3pPr latinLnBrk="0">
              <a:defRPr kumimoji="1" lang="ja-JP" sz="1400"/>
            </a:lvl3pPr>
            <a:lvl4pPr latinLnBrk="0">
              <a:defRPr kumimoji="1" lang="ja-JP" sz="1200"/>
            </a:lvl4pPr>
            <a:lvl5pPr latinLnBrk="0">
              <a:defRPr kumimoji="1" lang="ja-JP" sz="12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324601" y="1818322"/>
            <a:ext cx="4572000" cy="641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8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324601" y="2503715"/>
            <a:ext cx="4572000" cy="3287487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kumimoji="1" lang="ja-JP" sz="1800"/>
            </a:lvl1pPr>
            <a:lvl2pPr latinLnBrk="0">
              <a:defRPr kumimoji="1" lang="ja-JP" sz="1600"/>
            </a:lvl2pPr>
            <a:lvl3pPr latinLnBrk="0">
              <a:defRPr kumimoji="1" lang="ja-JP" sz="1400"/>
            </a:lvl3pPr>
            <a:lvl4pPr latinLnBrk="0">
              <a:defRPr kumimoji="1" lang="ja-JP" sz="1200"/>
            </a:lvl4pPr>
            <a:lvl5pPr latinLnBrk="0">
              <a:defRPr kumimoji="1" lang="ja-JP" sz="12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4D4D4D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4D4D4D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>
                <a:solidFill>
                  <a:srgbClr val="4D4D4D"/>
                </a:solidFill>
              </a:rPr>
              <a:pPr/>
              <a:t>‹#›</a:t>
            </a:fld>
            <a:endParaRPr lang="ja-JP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79F6E44-D9CC-4105-9F35-7279775D018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8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79F6E44-D9CC-4105-9F35-7279775D018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3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49" y="45895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79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00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29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19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39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204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15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204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3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515476" y="6585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2F7D6C3-A283-4D70-9B85-257533DFC2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947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35360" y="152636"/>
            <a:ext cx="1152128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6929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18" Type="http://schemas.openxmlformats.org/officeDocument/2006/relationships/image" Target="../media/image17.gif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12" Type="http://schemas.openxmlformats.org/officeDocument/2006/relationships/image" Target="../media/image11.w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2509" y="1696380"/>
            <a:ext cx="11606981" cy="2387600"/>
          </a:xfrm>
        </p:spPr>
        <p:txBody>
          <a:bodyPr anchor="ctr">
            <a:normAutofit/>
          </a:bodyPr>
          <a:lstStyle/>
          <a:p>
            <a:r>
              <a:rPr lang="ja-JP" altLang="en-US" sz="4000" dirty="0"/>
              <a:t>精神障害にも対応した地域包括ケアシステム・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多様な精神疾患等に対応できる医療連携体制の構築においてデータをどう使うか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03452" y="4136291"/>
            <a:ext cx="9144000" cy="212975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国立研究開発法人 国立精神・神経医療研究センター</a:t>
            </a:r>
            <a:endParaRPr kumimoji="1" lang="en-US" altLang="ja-JP" dirty="0"/>
          </a:p>
          <a:p>
            <a:r>
              <a:rPr lang="ja-JP" altLang="en-US" dirty="0"/>
              <a:t>精神保健研究所　精神医療政策研究部</a:t>
            </a:r>
          </a:p>
          <a:p>
            <a:r>
              <a:rPr lang="ja-JP" altLang="en-US" dirty="0"/>
              <a:t>山之内芳雄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20181115@</a:t>
            </a:r>
            <a:r>
              <a:rPr lang="ja-JP" altLang="en-US" dirty="0"/>
              <a:t>地域包括研修</a:t>
            </a:r>
            <a:endParaRPr lang="en-US" altLang="ja-JP" dirty="0"/>
          </a:p>
        </p:txBody>
      </p:sp>
      <p:pic>
        <p:nvPicPr>
          <p:cNvPr id="5" name="Picture 3" descr="National Institute of Mental Health, National Center of Neurology and Psychia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4"/>
          <a:stretch>
            <a:fillRect/>
          </a:stretch>
        </p:blipFill>
        <p:spPr bwMode="auto">
          <a:xfrm>
            <a:off x="182816" y="149226"/>
            <a:ext cx="1324586" cy="156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13810"/>
            <a:ext cx="12192000" cy="326491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64524" y="6482993"/>
            <a:ext cx="433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National</a:t>
            </a:r>
            <a:r>
              <a:rPr kumimoji="1" lang="ja-JP" altLang="en-US" dirty="0">
                <a:solidFill>
                  <a:schemeClr val="bg1"/>
                </a:solidFill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</a:rPr>
              <a:t>Center</a:t>
            </a:r>
            <a:r>
              <a:rPr kumimoji="1" lang="ja-JP" altLang="en-US" dirty="0">
                <a:solidFill>
                  <a:schemeClr val="bg1"/>
                </a:solidFill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</a:rPr>
              <a:t>of</a:t>
            </a:r>
            <a:r>
              <a:rPr kumimoji="1" lang="ja-JP" altLang="en-US" dirty="0">
                <a:solidFill>
                  <a:schemeClr val="bg1"/>
                </a:solidFill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</a:rPr>
              <a:t>Neurology</a:t>
            </a:r>
            <a:r>
              <a:rPr kumimoji="1" lang="ja-JP" altLang="en-US" dirty="0">
                <a:solidFill>
                  <a:schemeClr val="bg1"/>
                </a:solidFill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</a:rPr>
              <a:t>and</a:t>
            </a:r>
            <a:r>
              <a:rPr kumimoji="1" lang="ja-JP" altLang="en-US" dirty="0">
                <a:solidFill>
                  <a:schemeClr val="bg1"/>
                </a:solidFill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</a:rPr>
              <a:t>Psychiatry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xmlns="" id="{9593FC6A-5617-424F-A83E-07CB696D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51" y="87037"/>
            <a:ext cx="3544415" cy="230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rIns="36000">
            <a:spAutoFit/>
          </a:bodyPr>
          <a:lstStyle>
            <a:defPPr>
              <a:defRPr lang="ja-JP"/>
            </a:defPPr>
            <a:lvl1pPr marL="0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489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978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0467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956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7445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0934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4423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912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ja-JP" altLang="en-US" sz="900" dirty="0">
                <a:latin typeface="+mn-ea"/>
              </a:rPr>
              <a:t>平成</a:t>
            </a:r>
            <a:r>
              <a:rPr lang="en-US" altLang="ja-JP" sz="900" dirty="0">
                <a:latin typeface="+mn-ea"/>
              </a:rPr>
              <a:t>30</a:t>
            </a:r>
            <a:r>
              <a:rPr lang="ja-JP" altLang="en-US" sz="900" dirty="0">
                <a:latin typeface="+mn-ea"/>
              </a:rPr>
              <a:t>年度精神障害にも対応した地域包括ケアシステム構築支援事業</a:t>
            </a:r>
          </a:p>
        </p:txBody>
      </p:sp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xmlns="" id="{F77C72A8-7D77-4667-8A7D-184A0D8F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51" y="317869"/>
            <a:ext cx="2391393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rIns="36000">
            <a:spAutoFit/>
          </a:bodyPr>
          <a:lstStyle>
            <a:defPPr>
              <a:defRPr lang="ja-JP"/>
            </a:defPPr>
            <a:lvl1pPr marL="0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489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978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0467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956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7445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0934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4423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912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ja-JP" altLang="en-US" sz="1000" dirty="0">
                <a:latin typeface="ＭＳ Ｐゴシック" panose="020B0600070205080204" pitchFamily="50" charset="-128"/>
              </a:rPr>
              <a:t>多様な精神疾患等に対応できる</a:t>
            </a:r>
            <a:endParaRPr lang="en-US" altLang="ja-JP" sz="1000" dirty="0">
              <a:latin typeface="ＭＳ Ｐゴシック" panose="020B0600070205080204" pitchFamily="50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000" dirty="0">
                <a:latin typeface="ＭＳ Ｐゴシック" panose="020B0600070205080204" pitchFamily="50" charset="-128"/>
              </a:rPr>
              <a:t>医療連携構築支援研修会（</a:t>
            </a:r>
            <a:r>
              <a:rPr lang="en-US" alt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H30.11.15)</a:t>
            </a:r>
          </a:p>
        </p:txBody>
      </p:sp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xmlns="" id="{76E7B38B-B984-4ED0-93C3-DEF98D6BC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0444" y="317869"/>
            <a:ext cx="1153022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>
            <a:defPPr>
              <a:defRPr lang="ja-JP"/>
            </a:defPPr>
            <a:lvl1pPr marL="0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489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978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0467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956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7445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0934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4423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912" algn="l" defTabSz="966978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資料３</a:t>
            </a:r>
          </a:p>
        </p:txBody>
      </p:sp>
    </p:spTree>
    <p:extLst>
      <p:ext uri="{BB962C8B-B14F-4D97-AF65-F5344CB8AC3E}">
        <p14:creationId xmlns:p14="http://schemas.microsoft.com/office/powerpoint/2010/main" val="340090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9548"/>
              </p:ext>
            </p:extLst>
          </p:nvPr>
        </p:nvGraphicFramePr>
        <p:xfrm>
          <a:off x="978115" y="843652"/>
          <a:ext cx="10118670" cy="222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890">
                  <a:extLst>
                    <a:ext uri="{9D8B030D-6E8A-4147-A177-3AD203B41FA5}">
                      <a16:colId xmlns:a16="http://schemas.microsoft.com/office/drawing/2014/main" xmlns="" val="2690519869"/>
                    </a:ext>
                  </a:extLst>
                </a:gridCol>
                <a:gridCol w="3372890">
                  <a:extLst>
                    <a:ext uri="{9D8B030D-6E8A-4147-A177-3AD203B41FA5}">
                      <a16:colId xmlns:a16="http://schemas.microsoft.com/office/drawing/2014/main" xmlns="" val="835057751"/>
                    </a:ext>
                  </a:extLst>
                </a:gridCol>
                <a:gridCol w="3372890">
                  <a:extLst>
                    <a:ext uri="{9D8B030D-6E8A-4147-A177-3AD203B41FA5}">
                      <a16:colId xmlns:a16="http://schemas.microsoft.com/office/drawing/2014/main" xmlns="" val="2476946593"/>
                    </a:ext>
                  </a:extLst>
                </a:gridCol>
              </a:tblGrid>
              <a:tr h="57192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疾患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28NDB</a:t>
                      </a:r>
                      <a:r>
                        <a:rPr kumimoji="1" lang="ja-JP" altLang="en-US" dirty="0"/>
                        <a:t>　ある県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参考　</a:t>
                      </a:r>
                      <a:r>
                        <a:rPr kumimoji="1" lang="en-US" altLang="ja-JP" dirty="0"/>
                        <a:t>28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630</a:t>
                      </a:r>
                      <a:r>
                        <a:rPr kumimoji="1" lang="ja-JP" altLang="en-US" dirty="0"/>
                        <a:t>　その県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6987687"/>
                  </a:ext>
                </a:extLst>
              </a:tr>
              <a:tr h="55270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統合失調症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16079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4148+2582= 6730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924929"/>
                  </a:ext>
                </a:extLst>
              </a:tr>
              <a:tr h="52791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うつ・そううつ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 9815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752+428=     1180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692196"/>
                  </a:ext>
                </a:extLst>
              </a:tr>
              <a:tr h="571925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認知症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 3889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1030+427=   1457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1839239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433375" y="3269598"/>
            <a:ext cx="320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28</a:t>
            </a:r>
            <a:r>
              <a:rPr kumimoji="1" lang="ja-JP" altLang="en-US" sz="2000" dirty="0"/>
              <a:t>年度に</a:t>
            </a:r>
            <a:r>
              <a:rPr kumimoji="1" lang="en-US" altLang="ja-JP" sz="2000" dirty="0"/>
              <a:t>1</a:t>
            </a:r>
            <a:r>
              <a:rPr lang="ja-JP" altLang="en-US" sz="2000" dirty="0"/>
              <a:t>日</a:t>
            </a:r>
            <a:r>
              <a:rPr kumimoji="1" lang="ja-JP" altLang="en-US" sz="2000" dirty="0"/>
              <a:t>でも入院した人の実数</a:t>
            </a:r>
          </a:p>
          <a:p>
            <a:r>
              <a:rPr lang="ja-JP" altLang="en-US" sz="2000" dirty="0"/>
              <a:t>その県のその疾患の入院経験者数</a:t>
            </a:r>
          </a:p>
          <a:p>
            <a:endParaRPr kumimoji="1" lang="ja-JP" altLang="en-US" sz="2000" dirty="0"/>
          </a:p>
          <a:p>
            <a:r>
              <a:rPr lang="ja-JP" altLang="en-US" sz="2000" dirty="0"/>
              <a:t>ずっといる人</a:t>
            </a:r>
            <a:r>
              <a:rPr lang="en-US" altLang="ja-JP" sz="2000" dirty="0"/>
              <a:t>+ </a:t>
            </a:r>
            <a:r>
              <a:rPr lang="ja-JP" altLang="en-US" sz="2000" dirty="0"/>
              <a:t>年間の急性期患者全員</a:t>
            </a:r>
          </a:p>
          <a:p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88636" y="3269597"/>
            <a:ext cx="3208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28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6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30</a:t>
            </a:r>
            <a:r>
              <a:rPr kumimoji="1" lang="ja-JP" altLang="en-US" sz="2000" dirty="0"/>
              <a:t>日に居る人の数</a:t>
            </a:r>
          </a:p>
          <a:p>
            <a:endParaRPr lang="ja-JP" altLang="en-US" sz="2000" dirty="0"/>
          </a:p>
          <a:p>
            <a:endParaRPr kumimoji="1" lang="ja-JP" altLang="en-US" sz="2000" dirty="0"/>
          </a:p>
          <a:p>
            <a:endParaRPr lang="ja-JP" altLang="en-US" sz="2000" dirty="0"/>
          </a:p>
          <a:p>
            <a:endParaRPr lang="ja-JP" altLang="en-US" sz="2000" dirty="0"/>
          </a:p>
          <a:p>
            <a:r>
              <a:rPr lang="ja-JP" altLang="en-US" sz="2000" dirty="0"/>
              <a:t>ずっといる人</a:t>
            </a:r>
            <a:r>
              <a:rPr lang="en-US" altLang="ja-JP" sz="2000" dirty="0"/>
              <a:t>+ 6/30</a:t>
            </a:r>
            <a:r>
              <a:rPr lang="ja-JP" altLang="en-US" sz="2000" dirty="0"/>
              <a:t>に居合わせた急性期患者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6843" y="5891893"/>
            <a:ext cx="34272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地域需要把握を反映</a:t>
            </a:r>
          </a:p>
          <a:p>
            <a:endParaRPr kumimoji="1" lang="ja-JP" altLang="en-US" sz="24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18454" y="5025980"/>
            <a:ext cx="3440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18454" y="3673098"/>
            <a:ext cx="5596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70854" y="3825498"/>
            <a:ext cx="3040251" cy="33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23254" y="3977898"/>
            <a:ext cx="1474061" cy="20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18454" y="4107051"/>
            <a:ext cx="1016861" cy="232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028054" y="4282698"/>
            <a:ext cx="1778861" cy="103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111715" y="4282698"/>
            <a:ext cx="5596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890793" y="4130298"/>
            <a:ext cx="13733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48223" y="4445431"/>
            <a:ext cx="5596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10582" y="4644327"/>
            <a:ext cx="3160794" cy="361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917484" y="54011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69884" y="55535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222284" y="57059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374684" y="58583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527084" y="60107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679484" y="61631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31884" y="63155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367795" y="3584637"/>
            <a:ext cx="0" cy="28826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664847" y="54011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817247" y="55535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969647" y="57059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122047" y="58583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274447" y="60107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426847" y="61631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579247" y="63155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115015" y="54011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267415" y="55535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1419815" y="57059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1572215" y="58583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1724615" y="60107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1877015" y="61631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2029415" y="63155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353015" y="54011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505415" y="55535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657815" y="57059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810215" y="58583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962615" y="60107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115015" y="61631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267415" y="6315559"/>
            <a:ext cx="5596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四角形: 角を丸くする 56"/>
          <p:cNvSpPr/>
          <p:nvPr/>
        </p:nvSpPr>
        <p:spPr>
          <a:xfrm>
            <a:off x="4233617" y="439118"/>
            <a:ext cx="3487980" cy="59868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6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39570"/>
              </p:ext>
            </p:extLst>
          </p:nvPr>
        </p:nvGraphicFramePr>
        <p:xfrm>
          <a:off x="1059539" y="391921"/>
          <a:ext cx="10118670" cy="222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890">
                  <a:extLst>
                    <a:ext uri="{9D8B030D-6E8A-4147-A177-3AD203B41FA5}">
                      <a16:colId xmlns:a16="http://schemas.microsoft.com/office/drawing/2014/main" xmlns="" val="2690519869"/>
                    </a:ext>
                  </a:extLst>
                </a:gridCol>
                <a:gridCol w="3372890">
                  <a:extLst>
                    <a:ext uri="{9D8B030D-6E8A-4147-A177-3AD203B41FA5}">
                      <a16:colId xmlns:a16="http://schemas.microsoft.com/office/drawing/2014/main" xmlns="" val="835057751"/>
                    </a:ext>
                  </a:extLst>
                </a:gridCol>
                <a:gridCol w="3372890">
                  <a:extLst>
                    <a:ext uri="{9D8B030D-6E8A-4147-A177-3AD203B41FA5}">
                      <a16:colId xmlns:a16="http://schemas.microsoft.com/office/drawing/2014/main" xmlns="" val="2476946593"/>
                    </a:ext>
                  </a:extLst>
                </a:gridCol>
              </a:tblGrid>
              <a:tr h="57192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疾患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28NDB</a:t>
                      </a:r>
                      <a:r>
                        <a:rPr kumimoji="1" lang="ja-JP" altLang="en-US" dirty="0"/>
                        <a:t>　ある県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参考　</a:t>
                      </a:r>
                      <a:r>
                        <a:rPr kumimoji="1" lang="en-US" altLang="ja-JP" dirty="0"/>
                        <a:t>28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630</a:t>
                      </a:r>
                      <a:r>
                        <a:rPr kumimoji="1" lang="ja-JP" altLang="en-US" dirty="0"/>
                        <a:t>　その県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6987687"/>
                  </a:ext>
                </a:extLst>
              </a:tr>
              <a:tr h="55270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統合失調症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16079</a:t>
                      </a:r>
                      <a:r>
                        <a:rPr kumimoji="1" lang="ja-JP" altLang="en-US" sz="2800" dirty="0"/>
                        <a:t>　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6730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924929"/>
                  </a:ext>
                </a:extLst>
              </a:tr>
              <a:tr h="52791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うつ・そううつ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 9815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1180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692196"/>
                  </a:ext>
                </a:extLst>
              </a:tr>
              <a:tr h="571925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認知症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 3889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1839239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854340" y="1087286"/>
            <a:ext cx="4649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kumimoji="1" lang="ja-JP" altLang="en-US" sz="2800" dirty="0">
                <a:solidFill>
                  <a:srgbClr val="FF0000"/>
                </a:solidFill>
              </a:rPr>
              <a:t>　　　　　　　　　　　　</a:t>
            </a:r>
            <a:r>
              <a:rPr kumimoji="1" lang="en-US" altLang="ja-JP" sz="2800" dirty="0">
                <a:solidFill>
                  <a:srgbClr val="FF0000"/>
                </a:solidFill>
              </a:rPr>
              <a:t>1</a:t>
            </a:r>
            <a:endParaRPr kumimoji="1" lang="ja-JP" altLang="en-US" sz="2800" dirty="0">
              <a:solidFill>
                <a:srgbClr val="FF0000"/>
              </a:solidFill>
            </a:endParaRPr>
          </a:p>
          <a:p>
            <a:pPr marL="514350" indent="-514350">
              <a:buAutoNum type="arabicPlain" startAt="9"/>
            </a:pPr>
            <a:r>
              <a:rPr lang="ja-JP" altLang="en-US" sz="2800" dirty="0">
                <a:solidFill>
                  <a:srgbClr val="FF0000"/>
                </a:solidFill>
              </a:rPr>
              <a:t>　　　　　　　　　　　　</a:t>
            </a: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endParaRPr lang="ja-JP" altLang="en-US" sz="2800" dirty="0">
              <a:solidFill>
                <a:srgbClr val="FF0000"/>
              </a:solidFill>
            </a:endParaRPr>
          </a:p>
          <a:p>
            <a:r>
              <a:rPr lang="en-US" altLang="ja-JP" sz="2800" dirty="0">
                <a:solidFill>
                  <a:srgbClr val="FF0000"/>
                </a:solidFill>
              </a:rPr>
              <a:t>2-3</a:t>
            </a:r>
            <a:r>
              <a:rPr lang="ja-JP" altLang="en-US" sz="2800" dirty="0">
                <a:solidFill>
                  <a:srgbClr val="FF0000"/>
                </a:solidFill>
              </a:rPr>
              <a:t>　　　　　　　　　　　　</a:t>
            </a:r>
            <a:r>
              <a:rPr lang="en-US" altLang="ja-JP" sz="2800" dirty="0">
                <a:solidFill>
                  <a:srgbClr val="FF0000"/>
                </a:solidFill>
              </a:rPr>
              <a:t>1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2013" y="2694768"/>
            <a:ext cx="582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比率が高いほど長期滞在者が少ない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211808" y="3526613"/>
            <a:ext cx="5274592" cy="2882685"/>
            <a:chOff x="1422398" y="3615634"/>
            <a:chExt cx="3785893" cy="2882685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487837" y="5056977"/>
              <a:ext cx="3440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487837" y="3704095"/>
              <a:ext cx="55966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1640237" y="3856495"/>
              <a:ext cx="3040251" cy="335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792637" y="4008895"/>
              <a:ext cx="1474061" cy="206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487837" y="4138048"/>
              <a:ext cx="1016861" cy="232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097437" y="4313695"/>
              <a:ext cx="1778861" cy="103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81098" y="4313695"/>
              <a:ext cx="55966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960176" y="4161295"/>
              <a:ext cx="13733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1817606" y="4476428"/>
              <a:ext cx="55966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579965" y="4675324"/>
              <a:ext cx="3160794" cy="361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986867" y="54321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3139267" y="55845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291667" y="57369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444067" y="58893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596467" y="60417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3748867" y="61941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3901267" y="63465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437178" y="3615634"/>
              <a:ext cx="0" cy="28826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734230" y="54321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886630" y="55845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4039030" y="57369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191430" y="58893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4343830" y="60417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4496230" y="61941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4648630" y="63465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184398" y="54321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2336798" y="55845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489198" y="57369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2641598" y="58893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2793998" y="60417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2946398" y="61941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098798" y="63465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1422398" y="54321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1574798" y="55845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1727198" y="57369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1879598" y="58893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2031998" y="60417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2184398" y="61941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2336798" y="6346556"/>
              <a:ext cx="5596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060" y="3240198"/>
            <a:ext cx="6213760" cy="3455513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9283485" y="4967955"/>
            <a:ext cx="2603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長期患者は全疾患合計で</a:t>
            </a:r>
            <a:r>
              <a:rPr kumimoji="1" lang="en-US" altLang="ja-JP" sz="2800" dirty="0"/>
              <a:t>7000</a:t>
            </a:r>
            <a:r>
              <a:rPr kumimoji="1" lang="ja-JP" altLang="en-US" sz="2800" dirty="0"/>
              <a:t>人いる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4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主に急性期</a:t>
            </a:r>
            <a:r>
              <a:rPr kumimoji="1" lang="en-US" altLang="ja-JP" dirty="0"/>
              <a:t>)</a:t>
            </a:r>
            <a:r>
              <a:rPr kumimoji="1" lang="ja-JP" altLang="en-US" dirty="0"/>
              <a:t>入院の需要</a:t>
            </a:r>
            <a:r>
              <a:rPr lang="ja-JP" altLang="en-US" dirty="0"/>
              <a:t>と入退院バランス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入院が必要な患者はどれくらいいて、どのような疾患構成か</a:t>
            </a:r>
          </a:p>
          <a:p>
            <a:pPr marL="0" indent="0">
              <a:buNone/>
            </a:pPr>
            <a:r>
              <a:rPr lang="ja-JP" altLang="en-US" dirty="0"/>
              <a:t>　主要</a:t>
            </a:r>
            <a:r>
              <a:rPr lang="en-US" altLang="ja-JP" dirty="0"/>
              <a:t>3</a:t>
            </a:r>
            <a:r>
              <a:rPr lang="ja-JP" altLang="en-US" dirty="0"/>
              <a:t>疾患で年間</a:t>
            </a:r>
            <a:r>
              <a:rPr lang="en-US" altLang="ja-JP" dirty="0"/>
              <a:t>2</a:t>
            </a:r>
            <a:r>
              <a:rPr lang="ja-JP" altLang="en-US" dirty="0"/>
              <a:t>万人強が入退院をしている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(</a:t>
            </a:r>
            <a:r>
              <a:rPr kumimoji="1" lang="ja-JP" altLang="en-US" dirty="0"/>
              <a:t>患者実数合計</a:t>
            </a:r>
            <a:r>
              <a:rPr kumimoji="1" lang="en-US" altLang="ja-JP" dirty="0"/>
              <a:t>30000</a:t>
            </a:r>
            <a:r>
              <a:rPr kumimoji="1" lang="ja-JP" altLang="en-US" dirty="0"/>
              <a:t>人、長期患者は</a:t>
            </a:r>
            <a:r>
              <a:rPr kumimoji="1" lang="en-US" altLang="ja-JP" dirty="0"/>
              <a:t>7000</a:t>
            </a:r>
            <a:r>
              <a:rPr kumimoji="1" lang="ja-JP" altLang="en-US" dirty="0"/>
              <a:t>人</a:t>
            </a:r>
            <a:r>
              <a:rPr kumimoji="1"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ja-JP" altLang="en-US" dirty="0"/>
              <a:t>回転する人の疾患では大体　統合</a:t>
            </a:r>
            <a:r>
              <a:rPr lang="en-US" altLang="ja-JP" dirty="0"/>
              <a:t>: </a:t>
            </a:r>
            <a:r>
              <a:rPr lang="ja-JP" altLang="en-US" dirty="0"/>
              <a:t>うつ</a:t>
            </a:r>
            <a:r>
              <a:rPr lang="en-US" altLang="ja-JP" dirty="0"/>
              <a:t>: </a:t>
            </a:r>
            <a:r>
              <a:rPr lang="ja-JP" altLang="en-US" dirty="0"/>
              <a:t>認知</a:t>
            </a:r>
            <a:r>
              <a:rPr lang="en-US" altLang="ja-JP" dirty="0"/>
              <a:t>= 3-4: 2: 1 </a:t>
            </a:r>
            <a:r>
              <a:rPr lang="ja-JP" altLang="en-US" dirty="0"/>
              <a:t>だった</a:t>
            </a:r>
          </a:p>
          <a:p>
            <a:pPr marL="0" indent="0">
              <a:buNone/>
            </a:pPr>
            <a:endParaRPr kumimoji="1" lang="ja-JP" altLang="en-US" dirty="0"/>
          </a:p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</a:rPr>
              <a:t>退院はどれくらいでできているのか</a:t>
            </a:r>
          </a:p>
          <a:p>
            <a:r>
              <a:rPr kumimoji="1" lang="ja-JP" altLang="en-US" dirty="0">
                <a:solidFill>
                  <a:schemeClr val="bg2">
                    <a:lumMod val="50000"/>
                  </a:schemeClr>
                </a:solidFill>
              </a:rPr>
              <a:t>退院後地域で支えられているのか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23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86" y="108488"/>
            <a:ext cx="829804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四角形: 角を丸くする 4"/>
          <p:cNvSpPr/>
          <p:nvPr/>
        </p:nvSpPr>
        <p:spPr>
          <a:xfrm>
            <a:off x="5894522" y="1084882"/>
            <a:ext cx="4510007" cy="15343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/>
          <p:cNvSpPr/>
          <p:nvPr/>
        </p:nvSpPr>
        <p:spPr>
          <a:xfrm>
            <a:off x="5894521" y="3537488"/>
            <a:ext cx="4510007" cy="15343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5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317"/>
            <a:ext cx="12192000" cy="325536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82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607"/>
            <a:ext cx="12192000" cy="351078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48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48" y="0"/>
            <a:ext cx="8832104" cy="68580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46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主に急性期</a:t>
            </a:r>
            <a:r>
              <a:rPr kumimoji="1" lang="en-US" altLang="ja-JP" dirty="0"/>
              <a:t>)</a:t>
            </a:r>
            <a:r>
              <a:rPr kumimoji="1" lang="ja-JP" altLang="en-US" dirty="0"/>
              <a:t>入院の需要</a:t>
            </a:r>
            <a:r>
              <a:rPr lang="ja-JP" altLang="en-US" dirty="0"/>
              <a:t>と入退院バランス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sz="2400" dirty="0">
                <a:solidFill>
                  <a:schemeClr val="bg2">
                    <a:lumMod val="50000"/>
                  </a:schemeClr>
                </a:solidFill>
              </a:rPr>
              <a:t>入院が必要な患者はどれくらいいて、どのような疾患構成か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　主要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疾患で年間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万人強が入退院をしている</a:t>
            </a: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bg2">
                    <a:lumMod val="50000"/>
                  </a:schemeClr>
                </a:solidFill>
              </a:rPr>
              <a:t>　</a:t>
            </a:r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kumimoji="1" lang="ja-JP" altLang="en-US" sz="2400" dirty="0">
                <a:solidFill>
                  <a:schemeClr val="bg2">
                    <a:lumMod val="50000"/>
                  </a:schemeClr>
                </a:solidFill>
              </a:rPr>
              <a:t>患者実数合計</a:t>
            </a:r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</a:rPr>
              <a:t>30000</a:t>
            </a:r>
            <a:r>
              <a:rPr kumimoji="1" lang="ja-JP" altLang="en-US" sz="2400" dirty="0">
                <a:solidFill>
                  <a:schemeClr val="bg2">
                    <a:lumMod val="50000"/>
                  </a:schemeClr>
                </a:solidFill>
              </a:rPr>
              <a:t>人、長期患者は</a:t>
            </a:r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</a:rPr>
              <a:t>7000</a:t>
            </a:r>
            <a:r>
              <a:rPr kumimoji="1" lang="ja-JP" altLang="en-US" sz="2400" dirty="0">
                <a:solidFill>
                  <a:schemeClr val="bg2">
                    <a:lumMod val="50000"/>
                  </a:schemeClr>
                </a:solidFill>
              </a:rPr>
              <a:t>人</a:t>
            </a:r>
            <a:r>
              <a:rPr kumimoji="1" lang="en-US" altLang="ja-JP" sz="24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回転する人の疾患では大体　統合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うつ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認知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= 3-4: 2: 1 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だった</a:t>
            </a:r>
          </a:p>
          <a:p>
            <a:pPr marL="0" indent="0">
              <a:buNone/>
            </a:pPr>
            <a:endParaRPr kumimoji="1" lang="ja-JP" altLang="en-US" dirty="0"/>
          </a:p>
          <a:p>
            <a:r>
              <a:rPr lang="ja-JP" altLang="en-US" dirty="0"/>
              <a:t>退院はどれくらいでできているのか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3</a:t>
            </a:r>
            <a:r>
              <a:rPr lang="ja-JP" altLang="en-US" dirty="0"/>
              <a:t>ヶ月で</a:t>
            </a:r>
            <a:r>
              <a:rPr lang="en-US" altLang="ja-JP" dirty="0"/>
              <a:t>7</a:t>
            </a:r>
            <a:r>
              <a:rPr lang="ja-JP" altLang="en-US" dirty="0"/>
              <a:t>割、</a:t>
            </a:r>
            <a:r>
              <a:rPr lang="en-US" altLang="ja-JP" dirty="0"/>
              <a:t>1</a:t>
            </a:r>
            <a:r>
              <a:rPr lang="ja-JP" altLang="en-US" dirty="0"/>
              <a:t>年で</a:t>
            </a:r>
            <a:r>
              <a:rPr lang="en-US" altLang="ja-JP" dirty="0"/>
              <a:t>9</a:t>
            </a:r>
            <a:r>
              <a:rPr lang="ja-JP" altLang="en-US" dirty="0"/>
              <a:t>割以上が退院できている</a:t>
            </a:r>
          </a:p>
          <a:p>
            <a:r>
              <a:rPr kumimoji="1" lang="ja-JP" altLang="en-US" dirty="0"/>
              <a:t>退院後地域で支えられているのか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1</a:t>
            </a:r>
            <a:r>
              <a:rPr lang="ja-JP" altLang="en-US" dirty="0"/>
              <a:t>年未満入院者は退院後</a:t>
            </a:r>
            <a:r>
              <a:rPr lang="en-US" altLang="ja-JP" dirty="0"/>
              <a:t>3</a:t>
            </a:r>
            <a:r>
              <a:rPr lang="ja-JP" altLang="en-US" dirty="0"/>
              <a:t>ヶ月以内に</a:t>
            </a:r>
            <a:r>
              <a:rPr lang="en-US" altLang="ja-JP" dirty="0"/>
              <a:t>1/4</a:t>
            </a:r>
            <a:r>
              <a:rPr lang="ja-JP" altLang="en-US" dirty="0"/>
              <a:t>が何らかの再入院をしており、</a:t>
            </a:r>
          </a:p>
          <a:p>
            <a:pPr marL="0" indent="0">
              <a:buNone/>
            </a:pPr>
            <a:r>
              <a:rPr kumimoji="1" lang="ja-JP" altLang="en-US" dirty="0"/>
              <a:t>　バランスは、若干退院拙速・再入院増加パターンか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7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地域定着の度合い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再入院の動向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6436"/>
            <a:ext cx="12192000" cy="328971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1" y="5718875"/>
            <a:ext cx="1051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&lt;</a:t>
            </a:r>
            <a:r>
              <a:rPr kumimoji="1" lang="ja-JP" altLang="en-US" sz="2400" dirty="0"/>
              <a:t>論点</a:t>
            </a:r>
            <a:r>
              <a:rPr kumimoji="1" lang="en-US" altLang="ja-JP" sz="2400" dirty="0"/>
              <a:t>&gt;</a:t>
            </a:r>
            <a:endParaRPr kumimoji="1" lang="ja-JP" altLang="en-US" sz="2400" dirty="0"/>
          </a:p>
          <a:p>
            <a:r>
              <a:rPr kumimoji="1" lang="ja-JP" altLang="en-US" sz="2400" dirty="0"/>
              <a:t>レスパイト入院、定期的な短期入院、疾患特性などが考慮されていないのではないか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4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　地域滞在日数</a:t>
            </a:r>
          </a:p>
        </p:txBody>
      </p:sp>
      <p:graphicFrame>
        <p:nvGraphicFramePr>
          <p:cNvPr id="20" name="コンテンツ プレースホルダー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979105"/>
              </p:ext>
            </p:extLst>
          </p:nvPr>
        </p:nvGraphicFramePr>
        <p:xfrm>
          <a:off x="6096000" y="1690690"/>
          <a:ext cx="5698209" cy="462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580">
                  <a:extLst>
                    <a:ext uri="{9D8B030D-6E8A-4147-A177-3AD203B41FA5}">
                      <a16:colId xmlns:a16="http://schemas.microsoft.com/office/drawing/2014/main" xmlns="" val="892632061"/>
                    </a:ext>
                  </a:extLst>
                </a:gridCol>
                <a:gridCol w="1045543">
                  <a:extLst>
                    <a:ext uri="{9D8B030D-6E8A-4147-A177-3AD203B41FA5}">
                      <a16:colId xmlns:a16="http://schemas.microsoft.com/office/drawing/2014/main" xmlns="" val="2052354100"/>
                    </a:ext>
                  </a:extLst>
                </a:gridCol>
                <a:gridCol w="1045543">
                  <a:extLst>
                    <a:ext uri="{9D8B030D-6E8A-4147-A177-3AD203B41FA5}">
                      <a16:colId xmlns:a16="http://schemas.microsoft.com/office/drawing/2014/main" xmlns="" val="3575703600"/>
                    </a:ext>
                  </a:extLst>
                </a:gridCol>
                <a:gridCol w="1045543">
                  <a:extLst>
                    <a:ext uri="{9D8B030D-6E8A-4147-A177-3AD203B41FA5}">
                      <a16:colId xmlns:a16="http://schemas.microsoft.com/office/drawing/2014/main" xmlns="" val="2918079148"/>
                    </a:ext>
                  </a:extLst>
                </a:gridCol>
              </a:tblGrid>
              <a:tr h="59904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　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全員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r>
                        <a:rPr lang="ja-JP" altLang="en-US" sz="2000" u="none" strike="noStrike">
                          <a:effectLst/>
                        </a:rPr>
                        <a:t>年未満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r>
                        <a:rPr lang="ja-JP" altLang="en-US" sz="2000" u="none" strike="noStrike">
                          <a:effectLst/>
                        </a:rPr>
                        <a:t>年以上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87810536"/>
                  </a:ext>
                </a:extLst>
              </a:tr>
              <a:tr h="179713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疾患限定なし</a:t>
                      </a:r>
                      <a:r>
                        <a:rPr lang="en-US" altLang="ja-JP" sz="2000" u="none" strike="noStrike">
                          <a:effectLst/>
                        </a:rPr>
                        <a:t>(2015</a:t>
                      </a:r>
                      <a:r>
                        <a:rPr lang="ja-JP" altLang="en-US" sz="2000" u="none" strike="noStrike">
                          <a:effectLst/>
                        </a:rPr>
                        <a:t>年</a:t>
                      </a:r>
                      <a:r>
                        <a:rPr lang="en-US" altLang="ja-JP" sz="2000" u="none" strike="noStrike">
                          <a:effectLst/>
                        </a:rPr>
                        <a:t>3</a:t>
                      </a:r>
                      <a:r>
                        <a:rPr lang="ja-JP" altLang="en-US" sz="2000" u="none" strike="noStrike">
                          <a:effectLst/>
                        </a:rPr>
                        <a:t>月に精神病床を退院した患者全員</a:t>
                      </a:r>
                      <a:r>
                        <a:rPr lang="en-US" altLang="ja-JP" sz="2000" u="none" strike="noStrike">
                          <a:effectLst/>
                        </a:rPr>
                        <a:t>n=27793)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303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323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222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47299909"/>
                  </a:ext>
                </a:extLst>
              </a:tr>
              <a:tr h="7416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認知症</a:t>
                      </a:r>
                      <a:r>
                        <a:rPr lang="en-US" altLang="ja-JP" sz="2000" u="none" strike="noStrike">
                          <a:effectLst/>
                        </a:rPr>
                        <a:t>(</a:t>
                      </a:r>
                      <a:r>
                        <a:rPr lang="en-US" sz="2000" u="none" strike="noStrike">
                          <a:effectLst/>
                        </a:rPr>
                        <a:t>F0)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316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326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282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558756"/>
                  </a:ext>
                </a:extLst>
              </a:tr>
              <a:tr h="7416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統合失調症</a:t>
                      </a:r>
                      <a:r>
                        <a:rPr lang="en-US" altLang="ja-JP" sz="2000" u="none" strike="noStrike">
                          <a:effectLst/>
                        </a:rPr>
                        <a:t>(</a:t>
                      </a:r>
                      <a:r>
                        <a:rPr lang="en-US" sz="2000" u="none" strike="noStrike">
                          <a:effectLst/>
                        </a:rPr>
                        <a:t>F2)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296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319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210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77851619"/>
                  </a:ext>
                </a:extLst>
              </a:tr>
              <a:tr h="7416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うつ躁うつ</a:t>
                      </a:r>
                      <a:r>
                        <a:rPr lang="en-US" altLang="ja-JP" sz="2000" u="none" strike="noStrike">
                          <a:effectLst/>
                        </a:rPr>
                        <a:t>(</a:t>
                      </a:r>
                      <a:r>
                        <a:rPr lang="en-US" sz="2000" u="none" strike="noStrike">
                          <a:effectLst/>
                        </a:rPr>
                        <a:t>F3)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309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324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216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84936712"/>
                  </a:ext>
                </a:extLst>
              </a:tr>
            </a:tbl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1162373" y="1690689"/>
            <a:ext cx="0" cy="4621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矢印: 右 7"/>
          <p:cNvSpPr/>
          <p:nvPr/>
        </p:nvSpPr>
        <p:spPr>
          <a:xfrm>
            <a:off x="371959" y="3502617"/>
            <a:ext cx="790414" cy="650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/>
          <p:cNvSpPr/>
          <p:nvPr/>
        </p:nvSpPr>
        <p:spPr>
          <a:xfrm>
            <a:off x="1888209" y="3502617"/>
            <a:ext cx="790414" cy="650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stCxn id="8" idx="3"/>
          </p:cNvCxnSpPr>
          <p:nvPr/>
        </p:nvCxnSpPr>
        <p:spPr>
          <a:xfrm flipV="1">
            <a:off x="1162373" y="3828081"/>
            <a:ext cx="4556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38201" y="4417017"/>
            <a:ext cx="48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退院　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ヵ月後　</a:t>
            </a:r>
            <a:r>
              <a:rPr kumimoji="1" lang="en-US" altLang="ja-JP" dirty="0"/>
              <a:t>3</a:t>
            </a:r>
            <a:r>
              <a:rPr kumimoji="1" lang="ja-JP" altLang="en-US" dirty="0"/>
              <a:t>ヵ月後　　　　　　　　　　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年後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88209" y="2574719"/>
            <a:ext cx="383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再入院カウント</a:t>
            </a:r>
            <a:r>
              <a:rPr kumimoji="1" lang="en-US" altLang="ja-JP" dirty="0"/>
              <a:t>(+)</a:t>
            </a:r>
            <a:r>
              <a:rPr kumimoji="1" lang="ja-JP" altLang="en-US" dirty="0"/>
              <a:t>　以降のデータは無視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888209" y="2913682"/>
            <a:ext cx="0" cy="59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中かっこ 17"/>
          <p:cNvSpPr/>
          <p:nvPr/>
        </p:nvSpPr>
        <p:spPr>
          <a:xfrm rot="5400000">
            <a:off x="3216545" y="2821278"/>
            <a:ext cx="448158" cy="45565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15704" y="5467265"/>
            <a:ext cx="252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この人の退院後</a:t>
            </a:r>
            <a:r>
              <a:rPr lang="en-US" altLang="ja-JP" dirty="0"/>
              <a:t>1</a:t>
            </a:r>
            <a:r>
              <a:rPr lang="ja-JP" altLang="en-US" dirty="0"/>
              <a:t>年間の地域滞在日数は　</a:t>
            </a:r>
            <a:r>
              <a:rPr lang="en-US" altLang="ja-JP" dirty="0"/>
              <a:t>10</a:t>
            </a:r>
            <a:r>
              <a:rPr lang="ja-JP" altLang="en-US" dirty="0"/>
              <a:t>ヶ月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1" y="-1501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精神障害にも対応した地域包括ケアシステムのイメージ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241144" y="2016265"/>
            <a:ext cx="11950856" cy="4372400"/>
            <a:chOff x="376528" y="814482"/>
            <a:chExt cx="11950856" cy="4372400"/>
          </a:xfrm>
        </p:grpSpPr>
        <p:sp>
          <p:nvSpPr>
            <p:cNvPr id="4" name="角丸四角形 53"/>
            <p:cNvSpPr/>
            <p:nvPr/>
          </p:nvSpPr>
          <p:spPr>
            <a:xfrm>
              <a:off x="533992" y="993915"/>
              <a:ext cx="11473903" cy="4093649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" name="円/楕円 56"/>
            <p:cNvSpPr/>
            <p:nvPr/>
          </p:nvSpPr>
          <p:spPr>
            <a:xfrm>
              <a:off x="1130209" y="1445221"/>
              <a:ext cx="9928405" cy="3741661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6" name="円/楕円 56"/>
            <p:cNvSpPr/>
            <p:nvPr/>
          </p:nvSpPr>
          <p:spPr>
            <a:xfrm>
              <a:off x="2485140" y="2129079"/>
              <a:ext cx="7592095" cy="2608953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7" name="左カーブ矢印 76"/>
            <p:cNvSpPr/>
            <p:nvPr/>
          </p:nvSpPr>
          <p:spPr>
            <a:xfrm rot="1592324" flipH="1">
              <a:off x="4650653" y="3064804"/>
              <a:ext cx="610577" cy="1219124"/>
            </a:xfrm>
            <a:prstGeom prst="curvedLeftArrow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8" name="右カーブ矢印 75"/>
            <p:cNvSpPr/>
            <p:nvPr/>
          </p:nvSpPr>
          <p:spPr>
            <a:xfrm rot="12586660">
              <a:off x="6966237" y="3422410"/>
              <a:ext cx="671167" cy="1443143"/>
            </a:xfrm>
            <a:prstGeom prst="curvedRightArrow">
              <a:avLst>
                <a:gd name="adj1" fmla="val 23452"/>
                <a:gd name="adj2" fmla="val 50000"/>
                <a:gd name="adj3" fmla="val 26143"/>
              </a:avLst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9" name="円/楕円 37"/>
            <p:cNvSpPr/>
            <p:nvPr/>
          </p:nvSpPr>
          <p:spPr>
            <a:xfrm>
              <a:off x="4478620" y="2890534"/>
              <a:ext cx="3168352" cy="70351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10" name="円/楕円 35"/>
            <p:cNvSpPr/>
            <p:nvPr/>
          </p:nvSpPr>
          <p:spPr>
            <a:xfrm>
              <a:off x="4066086" y="4313940"/>
              <a:ext cx="1683879" cy="575787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392089" y="2306868"/>
              <a:ext cx="1440160" cy="338391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599" b="1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783108" y="3701102"/>
              <a:ext cx="4431960" cy="584717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安心して自分らくし暮らすために･･･  </a:t>
              </a:r>
              <a:endParaRPr lang="en-US" altLang="ja-JP" sz="14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b="1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社会参加（就労）、地域の助け合い、教育</a:t>
              </a:r>
              <a:endParaRPr lang="en-US" altLang="ja-JP" b="1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387017" y="2587148"/>
              <a:ext cx="1270187" cy="338377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599" b="1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住まい</a:t>
              </a:r>
              <a:endParaRPr lang="en-US" altLang="ja-JP" sz="1599" b="1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14" name="図 13" descr="building02_house1_cl.wm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18842" y="2853166"/>
              <a:ext cx="1152129" cy="526645"/>
            </a:xfrm>
            <a:prstGeom prst="rect">
              <a:avLst/>
            </a:prstGeom>
          </p:spPr>
        </p:pic>
        <p:sp>
          <p:nvSpPr>
            <p:cNvPr id="15" name="角丸四角形吹き出し 50"/>
            <p:cNvSpPr/>
            <p:nvPr/>
          </p:nvSpPr>
          <p:spPr>
            <a:xfrm>
              <a:off x="4643379" y="3180569"/>
              <a:ext cx="2131968" cy="594627"/>
            </a:xfrm>
            <a:prstGeom prst="wedgeRoundRectCallout">
              <a:avLst>
                <a:gd name="adj1" fmla="val -2731"/>
                <a:gd name="adj2" fmla="val -82500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C0504D"/>
              </a:solidFill>
              <a:prstDash val="dash"/>
            </a:ln>
            <a:effectLst/>
          </p:spPr>
          <p:txBody>
            <a:bodyPr lIns="0" tIns="0" rIns="0" bIns="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5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　・自宅（持ち家・借家・公営住宅等）</a:t>
              </a:r>
              <a:endParaRPr kumimoji="0" lang="en-US" altLang="ja-JP" sz="105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5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　・サービス付き高齢者向け住宅 </a:t>
              </a:r>
              <a:endParaRPr kumimoji="0" lang="en-US" altLang="ja-JP" sz="105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5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　・グループホーム　等</a:t>
              </a:r>
              <a:endParaRPr kumimoji="0" lang="en-US" altLang="ja-JP" sz="105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16" name="円/楕円 78"/>
            <p:cNvSpPr/>
            <p:nvPr/>
          </p:nvSpPr>
          <p:spPr>
            <a:xfrm>
              <a:off x="5305719" y="4574300"/>
              <a:ext cx="1418004" cy="387238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17" name="円/楕円 71"/>
            <p:cNvSpPr/>
            <p:nvPr/>
          </p:nvSpPr>
          <p:spPr>
            <a:xfrm>
              <a:off x="6364265" y="4429389"/>
              <a:ext cx="1600331" cy="575787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832240" y="4696385"/>
              <a:ext cx="6048672" cy="276812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99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ピア・サポート活動、自治会、ボランティア、</a:t>
              </a:r>
              <a:r>
                <a:rPr lang="en-US" altLang="ja-JP" sz="1199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NPO</a:t>
              </a:r>
              <a:r>
                <a:rPr lang="ja-JP" altLang="en-US" sz="1199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 等</a:t>
              </a:r>
              <a:endParaRPr lang="en-US" altLang="ja-JP" sz="1199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19" name="Picture 2" descr="19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448035" y="4208318"/>
              <a:ext cx="787004" cy="435879"/>
            </a:xfrm>
            <a:prstGeom prst="rect">
              <a:avLst/>
            </a:prstGeom>
            <a:noFill/>
          </p:spPr>
        </p:pic>
        <p:pic>
          <p:nvPicPr>
            <p:cNvPr id="20" name="Picture 2" descr="C:\Users\TSDHV\Desktop\20160625推計第4弾\boy_soccer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250" y="4174934"/>
              <a:ext cx="407199" cy="563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角丸四角形 58"/>
            <p:cNvSpPr/>
            <p:nvPr/>
          </p:nvSpPr>
          <p:spPr>
            <a:xfrm>
              <a:off x="1946919" y="4157488"/>
              <a:ext cx="1915092" cy="25815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dash"/>
            </a:ln>
            <a:effectLst/>
          </p:spPr>
          <p:txBody>
            <a:bodyPr lIns="91376" tIns="45691" rIns="91376" bIns="45691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・地域包括支援センター（高齢）</a:t>
              </a:r>
              <a:endParaRPr kumimoji="0" lang="en-US" altLang="ja-JP" sz="1000" kern="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</p:txBody>
        </p:sp>
        <p:sp>
          <p:nvSpPr>
            <p:cNvPr id="26" name="角丸四角形 58"/>
            <p:cNvSpPr/>
            <p:nvPr/>
          </p:nvSpPr>
          <p:spPr>
            <a:xfrm>
              <a:off x="547604" y="2895285"/>
              <a:ext cx="2683099" cy="79851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dash"/>
            </a:ln>
            <a:effectLst/>
          </p:spPr>
          <p:txBody>
            <a:bodyPr lIns="91376" tIns="45691" rIns="91376" bIns="45691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・精神保健福祉センター（複雑困難な相談）</a:t>
              </a:r>
              <a:endParaRPr kumimoji="0" lang="en-US" altLang="ja-JP" sz="1000" kern="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 ・発達障害者支援センター（発達障害）</a:t>
              </a:r>
              <a:endParaRPr kumimoji="0" lang="en-US" altLang="ja-JP" sz="1000" kern="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 ・保健所（精神保健専門相談）</a:t>
              </a:r>
              <a:endParaRPr kumimoji="0" lang="en-US" altLang="ja-JP" sz="1000" kern="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 ・障害者就業・生活支援センター（就労）</a:t>
              </a:r>
              <a:endParaRPr kumimoji="0" lang="en-US" altLang="ja-JP" sz="1000" kern="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 ・ハローワーク（就労）</a:t>
              </a:r>
              <a:endParaRPr kumimoji="0" lang="en-US" altLang="ja-JP" sz="1000" kern="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</p:txBody>
        </p:sp>
        <p:sp>
          <p:nvSpPr>
            <p:cNvPr id="27" name="角丸四角形 58"/>
            <p:cNvSpPr/>
            <p:nvPr/>
          </p:nvSpPr>
          <p:spPr>
            <a:xfrm>
              <a:off x="1530001" y="3765774"/>
              <a:ext cx="2125219" cy="35675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dash"/>
            </a:ln>
            <a:effectLst/>
          </p:spPr>
          <p:txBody>
            <a:bodyPr lIns="91376" tIns="45691" rIns="91376" bIns="45691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・市町村（精神保健・福祉一般相談）</a:t>
              </a:r>
              <a:endParaRPr kumimoji="0" lang="en-US" altLang="ja-JP" sz="1000" kern="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・基幹相談支援センター（障害）</a:t>
              </a:r>
              <a:endParaRPr kumimoji="0" lang="en-US" altLang="ja-JP" sz="1000" kern="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</p:txBody>
        </p:sp>
        <p:sp>
          <p:nvSpPr>
            <p:cNvPr id="28" name="円/楕円 34"/>
            <p:cNvSpPr/>
            <p:nvPr/>
          </p:nvSpPr>
          <p:spPr>
            <a:xfrm>
              <a:off x="2567719" y="1938656"/>
              <a:ext cx="2294865" cy="6477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pic>
          <p:nvPicPr>
            <p:cNvPr id="29" name="図 28" descr="doctor4_3.gi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90186" y="1559904"/>
              <a:ext cx="792255" cy="678750"/>
            </a:xfrm>
            <a:prstGeom prst="rect">
              <a:avLst/>
            </a:prstGeom>
          </p:spPr>
        </p:pic>
        <p:pic>
          <p:nvPicPr>
            <p:cNvPr id="30" name="図 29" descr="doctor_illust07_02.gif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31707" y="1559907"/>
              <a:ext cx="792256" cy="712687"/>
            </a:xfrm>
            <a:prstGeom prst="rect">
              <a:avLst/>
            </a:prstGeom>
          </p:spPr>
        </p:pic>
        <p:pic>
          <p:nvPicPr>
            <p:cNvPr id="31" name="図 30" descr="小規模building03_cl2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46673" y="1218937"/>
              <a:ext cx="664907" cy="602786"/>
            </a:xfrm>
            <a:prstGeom prst="rect">
              <a:avLst/>
            </a:prstGeom>
          </p:spPr>
        </p:pic>
        <p:pic>
          <p:nvPicPr>
            <p:cNvPr id="32" name="Picture 2" descr="C:\Users\KNXVS\AppData\Local\Microsoft\Windows\Temporary Internet Files\Content.IE5\ADV5CF2Q\MC900426352[1].wmf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46915" y="1480393"/>
              <a:ext cx="538224" cy="330173"/>
            </a:xfrm>
            <a:prstGeom prst="rect">
              <a:avLst/>
            </a:prstGeom>
            <a:noFill/>
          </p:spPr>
        </p:pic>
        <p:sp>
          <p:nvSpPr>
            <p:cNvPr id="33" name="正方形/長方形 32"/>
            <p:cNvSpPr/>
            <p:nvPr/>
          </p:nvSpPr>
          <p:spPr>
            <a:xfrm>
              <a:off x="2254405" y="814482"/>
              <a:ext cx="45913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66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4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病気になったら･･･  </a:t>
              </a:r>
              <a:endParaRPr lang="en-US" altLang="ja-JP" sz="14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defTabSz="91366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 b="1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  <a:r>
                <a:rPr lang="ja-JP" altLang="en-US" sz="2000" b="1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医療</a:t>
              </a:r>
              <a:r>
                <a:rPr lang="ja-JP" altLang="en-US" sz="1600" b="1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（精神科医療・一般医療）</a:t>
              </a:r>
              <a:endParaRPr lang="en-US" altLang="ja-JP" sz="1600" b="1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defTabSz="91366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4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76528" y="2359557"/>
              <a:ext cx="2724619" cy="538550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お困りごとはなんでも相談･･･  </a:t>
              </a:r>
              <a:endParaRPr lang="en-US" altLang="ja-JP" sz="11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b="1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様々な相談窓口</a:t>
              </a:r>
              <a:endParaRPr lang="en-US" altLang="ja-JP" b="1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5" name="右カーブ矢印 72"/>
            <p:cNvSpPr/>
            <p:nvPr/>
          </p:nvSpPr>
          <p:spPr>
            <a:xfrm rot="18156404">
              <a:off x="3330141" y="2173969"/>
              <a:ext cx="545659" cy="1838401"/>
            </a:xfrm>
            <a:prstGeom prst="curvedRightArrow">
              <a:avLst/>
            </a:prstGeom>
            <a:solidFill>
              <a:schemeClr val="bg2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36" name="左カーブ矢印 73"/>
            <p:cNvSpPr/>
            <p:nvPr/>
          </p:nvSpPr>
          <p:spPr>
            <a:xfrm rot="9981534" flipH="1">
              <a:off x="4889525" y="2118869"/>
              <a:ext cx="391823" cy="911054"/>
            </a:xfrm>
            <a:prstGeom prst="curvedLeftArrow">
              <a:avLst/>
            </a:prstGeom>
            <a:solidFill>
              <a:schemeClr val="bg2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082761" y="2289905"/>
              <a:ext cx="2392881" cy="5757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5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日常の医療：</a:t>
              </a:r>
              <a:endParaRPr kumimoji="0" lang="en-US" altLang="ja-JP" sz="105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5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　・かかりつけ医、有床診療所</a:t>
              </a:r>
              <a:endParaRPr kumimoji="0" lang="en-US" altLang="ja-JP" sz="105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5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　・精神科デイケア・精神科訪問看護</a:t>
              </a:r>
              <a:endParaRPr kumimoji="0" lang="en-US" altLang="ja-JP" sz="105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5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　・地域の連携病院</a:t>
              </a:r>
              <a:endParaRPr kumimoji="0" lang="en-US" altLang="ja-JP" sz="105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5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　・歯科医療、薬局</a:t>
              </a:r>
              <a:endParaRPr kumimoji="0" lang="en-US" altLang="ja-JP" sz="105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38" name="円/楕円 69"/>
            <p:cNvSpPr/>
            <p:nvPr/>
          </p:nvSpPr>
          <p:spPr>
            <a:xfrm>
              <a:off x="992824" y="1855743"/>
              <a:ext cx="1788251" cy="503814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221667" y="1794752"/>
              <a:ext cx="1886303" cy="5757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10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病院：</a:t>
              </a:r>
              <a:endParaRPr kumimoji="0" lang="en-US" altLang="ja-JP" sz="110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10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　急性期、回復期、慢性期</a:t>
              </a:r>
              <a:endParaRPr kumimoji="0" lang="en-US" altLang="ja-JP" sz="110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40" name="円/楕円 68"/>
            <p:cNvSpPr/>
            <p:nvPr/>
          </p:nvSpPr>
          <p:spPr>
            <a:xfrm>
              <a:off x="7862949" y="2265601"/>
              <a:ext cx="2646827" cy="728001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41" name="円/楕円 47"/>
            <p:cNvSpPr/>
            <p:nvPr/>
          </p:nvSpPr>
          <p:spPr>
            <a:xfrm>
              <a:off x="6270954" y="1722753"/>
              <a:ext cx="2835471" cy="719734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pic>
          <p:nvPicPr>
            <p:cNvPr id="42" name="図 41" descr="build32.wmf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54124" y="2533464"/>
              <a:ext cx="1152128" cy="604374"/>
            </a:xfrm>
            <a:prstGeom prst="rect">
              <a:avLst/>
            </a:prstGeom>
          </p:spPr>
        </p:pic>
        <p:pic>
          <p:nvPicPr>
            <p:cNvPr id="43" name="図 42" descr="build34.wmf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41383" y="1312578"/>
              <a:ext cx="902500" cy="520423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7845693" y="860504"/>
              <a:ext cx="3996145" cy="584717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介護・訓練等の支援が必要になったら･･･  </a:t>
              </a:r>
              <a:endParaRPr lang="en-US" altLang="ja-JP" sz="14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b="1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　　　障害福祉・介護</a:t>
              </a:r>
              <a:endParaRPr lang="en-US" altLang="ja-JP" b="1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604971" y="2927427"/>
              <a:ext cx="1861207" cy="1346464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5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（介護保険サービス）</a:t>
              </a:r>
              <a:endParaRPr lang="en-US" altLang="ja-JP" sz="105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5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■在宅系：</a:t>
              </a:r>
              <a:endParaRPr lang="en-US" altLang="ja-JP" sz="105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・訪問介護　・訪問看護　・通所介護　</a:t>
              </a:r>
              <a:endParaRPr lang="en-US" altLang="ja-JP" sz="10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・小規模多機能型居宅介護</a:t>
              </a:r>
              <a:endParaRPr lang="en-US" altLang="ja-JP" sz="10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</a:t>
              </a: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短期入所生活介護</a:t>
              </a:r>
              <a:endParaRPr lang="en-US" altLang="ja-JP" sz="1000" spc="-100" dirty="0">
                <a:solidFill>
                  <a:schemeClr val="bg2">
                    <a:lumMod val="75000"/>
                  </a:schemeClr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・福祉用具</a:t>
              </a:r>
              <a:endParaRPr lang="en-US" altLang="ja-JP" sz="1000" spc="-100" dirty="0">
                <a:solidFill>
                  <a:schemeClr val="bg2">
                    <a:lumMod val="75000"/>
                  </a:schemeClr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・</a:t>
              </a:r>
              <a:r>
                <a:rPr lang="en-US" altLang="ja-JP" sz="1000" spc="-1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24</a:t>
              </a: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時間対応の訪問サービス　</a:t>
              </a: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5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■介護予防サービス</a:t>
              </a:r>
              <a:endParaRPr lang="en-US" altLang="ja-JP" sz="105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</p:txBody>
        </p:sp>
        <p:pic>
          <p:nvPicPr>
            <p:cNvPr id="46" name="図 45" descr="health_0166.wmf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97367" y="2349817"/>
              <a:ext cx="1056116" cy="559452"/>
            </a:xfrm>
            <a:prstGeom prst="rect">
              <a:avLst/>
            </a:prstGeom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985" y="1747869"/>
              <a:ext cx="533648" cy="542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321" y="1650058"/>
              <a:ext cx="621497" cy="620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右カーブ矢印 74"/>
            <p:cNvSpPr/>
            <p:nvPr/>
          </p:nvSpPr>
          <p:spPr>
            <a:xfrm rot="11588426" flipH="1">
              <a:off x="6440441" y="2185291"/>
              <a:ext cx="506059" cy="950186"/>
            </a:xfrm>
            <a:prstGeom prst="curvedRightArrow">
              <a:avLst/>
            </a:prstGeom>
            <a:solidFill>
              <a:schemeClr val="bg2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0" name="左カーブ矢印 70"/>
            <p:cNvSpPr/>
            <p:nvPr/>
          </p:nvSpPr>
          <p:spPr>
            <a:xfrm rot="2216199">
              <a:off x="7988969" y="2461333"/>
              <a:ext cx="506411" cy="1134933"/>
            </a:xfrm>
            <a:prstGeom prst="curvedLeftArrow">
              <a:avLst/>
            </a:prstGeom>
            <a:solidFill>
              <a:schemeClr val="bg2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376" tIns="45691" rIns="91376" bIns="4569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957540" y="1511588"/>
              <a:ext cx="1532365" cy="276940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■地域生活支援拠点</a:t>
              </a:r>
              <a:endParaRPr lang="en-US" altLang="ja-JP" sz="12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416293" y="2178099"/>
              <a:ext cx="1448807" cy="1030993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5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（障害福祉サービス）</a:t>
              </a:r>
              <a:endParaRPr lang="en-US" altLang="ja-JP" sz="105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5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■在宅系：</a:t>
              </a:r>
              <a:endParaRPr lang="en-US" altLang="ja-JP" sz="105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・居宅介護　・生活介護</a:t>
              </a:r>
              <a:endParaRPr lang="en-US" altLang="ja-JP" sz="10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・短期入所　</a:t>
              </a:r>
              <a:endParaRPr lang="en-US" altLang="ja-JP" sz="10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・就労継続支援</a:t>
              </a:r>
              <a:endParaRPr lang="en-US" altLang="ja-JP" sz="10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・自立訓練</a:t>
              </a: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　</a:t>
              </a:r>
              <a:r>
                <a:rPr lang="ja-JP" altLang="en-US" sz="10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等</a:t>
              </a:r>
              <a:endParaRPr lang="en-US" altLang="ja-JP" sz="10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</p:txBody>
        </p:sp>
        <p:pic>
          <p:nvPicPr>
            <p:cNvPr id="55" name="図 54" descr="building03_cl2.wmf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693796" y="3770432"/>
              <a:ext cx="797631" cy="550752"/>
            </a:xfrm>
            <a:prstGeom prst="rect">
              <a:avLst/>
            </a:prstGeom>
          </p:spPr>
        </p:pic>
        <p:sp>
          <p:nvSpPr>
            <p:cNvPr id="56" name="角丸四角形吹き出し 77"/>
            <p:cNvSpPr/>
            <p:nvPr/>
          </p:nvSpPr>
          <p:spPr>
            <a:xfrm>
              <a:off x="1758887" y="4501857"/>
              <a:ext cx="1750351" cy="580173"/>
            </a:xfrm>
            <a:prstGeom prst="wedgeRoundRectCallout">
              <a:avLst>
                <a:gd name="adj1" fmla="val -69060"/>
                <a:gd name="adj2" fmla="val -98498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相談業務やサービスの</a:t>
              </a:r>
              <a:endParaRPr kumimoji="0" lang="en-US" altLang="ja-JP" sz="100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コーディネートを行います。</a:t>
              </a:r>
              <a:endParaRPr kumimoji="0" lang="en-US" altLang="ja-JP" sz="1000" kern="0" spc="-100" dirty="0">
                <a:solidFill>
                  <a:schemeClr val="bg2">
                    <a:lumMod val="75000"/>
                  </a:schemeClr>
                </a:solidFill>
                <a:latin typeface="Calibri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1000" kern="0" spc="-100" dirty="0">
                  <a:solidFill>
                    <a:schemeClr val="bg2">
                      <a:lumMod val="75000"/>
                    </a:schemeClr>
                  </a:solidFill>
                  <a:latin typeface="Calibri"/>
                </a:rPr>
                <a:t>訪問相談にも対応します。</a:t>
              </a:r>
            </a:p>
          </p:txBody>
        </p:sp>
        <p:pic>
          <p:nvPicPr>
            <p:cNvPr id="57" name="図 56" descr="person_0290.wmf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244012" y="4199049"/>
              <a:ext cx="494827" cy="749891"/>
            </a:xfrm>
            <a:prstGeom prst="rect">
              <a:avLst/>
            </a:prstGeom>
          </p:spPr>
        </p:pic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544" y="2645234"/>
              <a:ext cx="1053311" cy="895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テキスト ボックス 58"/>
            <p:cNvSpPr txBox="1"/>
            <p:nvPr/>
          </p:nvSpPr>
          <p:spPr>
            <a:xfrm>
              <a:off x="10466177" y="3422016"/>
              <a:ext cx="1861207" cy="784772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■施設・居住系サービス</a:t>
              </a:r>
              <a:endParaRPr lang="en-US" altLang="ja-JP" sz="12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・介護老人福祉施設</a:t>
              </a:r>
              <a:endParaRPr lang="en-US" altLang="ja-JP" sz="11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・介護老人保健施設</a:t>
              </a:r>
              <a:endParaRPr lang="en-US" altLang="ja-JP" sz="11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・認知症共同生活介護　等</a:t>
              </a: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8690846" y="1496670"/>
              <a:ext cx="1861207" cy="784772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■施設・居住系サービス</a:t>
              </a:r>
              <a:endParaRPr lang="en-US" altLang="ja-JP" sz="12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・施設入所支援</a:t>
              </a:r>
              <a:endParaRPr lang="en-US" altLang="ja-JP" sz="11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・共同生活援助</a:t>
              </a:r>
              <a:endParaRPr lang="en-US" altLang="ja-JP" sz="11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00" spc="-100" dirty="0">
                  <a:solidFill>
                    <a:schemeClr val="bg2">
                      <a:lumMod val="75000"/>
                    </a:schemeClr>
                  </a:solidFill>
                  <a:latin typeface="ＭＳ Ｐゴシック"/>
                </a:rPr>
                <a:t>・宿泊型自立訓練　等</a:t>
              </a:r>
              <a:endParaRPr lang="en-US" altLang="ja-JP" sz="1100" spc="-100" dirty="0">
                <a:solidFill>
                  <a:schemeClr val="bg2">
                    <a:lumMod val="75000"/>
                  </a:schemeClr>
                </a:solidFill>
                <a:latin typeface="ＭＳ Ｐゴシック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007387" y="2337598"/>
              <a:ext cx="1163980" cy="276812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99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通所・入所</a:t>
              </a:r>
              <a:endParaRPr lang="en-US" altLang="ja-JP" sz="1199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4881040" y="2165635"/>
              <a:ext cx="1240753" cy="276852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99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通院・入院</a:t>
              </a:r>
              <a:endParaRPr lang="en-US" altLang="ja-JP" sz="1199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70" name="Picture 3" descr="C:\Users\KNUIP\Desktop\illust3682thumb.gif"/>
            <p:cNvPicPr>
              <a:picLocks noChangeAspect="1" noChangeArrowheads="1"/>
            </p:cNvPicPr>
            <p:nvPr/>
          </p:nvPicPr>
          <p:blipFill>
            <a:blip r:embed="rId1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451" y="4175654"/>
              <a:ext cx="1089300" cy="56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テキスト ボックス 70"/>
            <p:cNvSpPr txBox="1"/>
            <p:nvPr/>
          </p:nvSpPr>
          <p:spPr>
            <a:xfrm>
              <a:off x="2832269" y="2992628"/>
              <a:ext cx="1240753" cy="276852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99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訪問</a:t>
              </a:r>
              <a:endParaRPr lang="en-US" altLang="ja-JP" sz="1199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688671" y="3329226"/>
              <a:ext cx="1240753" cy="276852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99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訪問</a:t>
              </a:r>
              <a:endParaRPr lang="en-US" altLang="ja-JP" sz="1199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123316" y="3460805"/>
              <a:ext cx="1240753" cy="276852"/>
            </a:xfrm>
            <a:prstGeom prst="rect">
              <a:avLst/>
            </a:prstGeom>
            <a:noFill/>
          </p:spPr>
          <p:txBody>
            <a:bodyPr wrap="square" lIns="91376" tIns="45691" rIns="91376" bIns="45691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199" spc="-100" dirty="0">
                  <a:solidFill>
                    <a:schemeClr val="bg2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訪問</a:t>
              </a:r>
              <a:endParaRPr lang="en-US" altLang="ja-JP" sz="1199" spc="-100" dirty="0">
                <a:solidFill>
                  <a:schemeClr val="bg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1108629" y="1766807"/>
            <a:ext cx="34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医療データ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879564" y="1795013"/>
            <a:ext cx="348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</a:rPr>
              <a:t>障害福祉・介護</a:t>
            </a:r>
            <a:r>
              <a:rPr kumimoji="1" lang="ja-JP" altLang="en-US" sz="5400" dirty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47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慢性入院患者の地域責任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469164"/>
            <a:ext cx="10515600" cy="4351338"/>
          </a:xfrm>
        </p:spPr>
        <p:txBody>
          <a:bodyPr/>
          <a:lstStyle/>
          <a:p>
            <a:r>
              <a:rPr kumimoji="1" lang="ja-JP" altLang="en-US" dirty="0"/>
              <a:t>わが町の精神病床入院の慢性患者は、全員わが町に地域移行するのか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2355742"/>
            <a:ext cx="11287125" cy="4281326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514350"/>
            <a:ext cx="11115675" cy="58293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2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訪問看護の状況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86381" y="2027103"/>
            <a:ext cx="10515600" cy="4351338"/>
          </a:xfrm>
        </p:spPr>
        <p:txBody>
          <a:bodyPr/>
          <a:lstStyle/>
          <a:p>
            <a:r>
              <a:rPr lang="ja-JP" altLang="en-US" dirty="0"/>
              <a:t>地域の精神対応の訪問看護実施施設数</a:t>
            </a:r>
          </a:p>
          <a:p>
            <a:pPr lvl="1"/>
            <a:r>
              <a:rPr kumimoji="1" lang="ja-JP" altLang="en-US" dirty="0"/>
              <a:t>病院付属　</a:t>
            </a:r>
            <a:r>
              <a:rPr kumimoji="1" lang="en-US" altLang="ja-JP" dirty="0"/>
              <a:t>+ </a:t>
            </a:r>
            <a:r>
              <a:rPr kumimoji="1" lang="ja-JP" altLang="en-US" dirty="0"/>
              <a:t>診療所付属　</a:t>
            </a:r>
            <a:r>
              <a:rPr kumimoji="1" lang="en-US" altLang="ja-JP" dirty="0"/>
              <a:t>+ </a:t>
            </a:r>
            <a:r>
              <a:rPr kumimoji="1" lang="ja-JP" altLang="en-US" dirty="0"/>
              <a:t>訪問看護ｽﾃｰｼｮﾝ</a:t>
            </a:r>
          </a:p>
          <a:p>
            <a:pPr lvl="1"/>
            <a:endParaRPr kumimoji="1" lang="en-US" altLang="ja-JP" dirty="0"/>
          </a:p>
          <a:p>
            <a:r>
              <a:rPr lang="ja-JP" altLang="en-US" dirty="0"/>
              <a:t>地域の精神対応の訪問看護ｽﾃｰｼｮﾝ</a:t>
            </a:r>
          </a:p>
          <a:p>
            <a:pPr lvl="1"/>
            <a:r>
              <a:rPr kumimoji="1" lang="ja-JP" altLang="en-US" dirty="0"/>
              <a:t>多寡を地図表示　　位置情報</a:t>
            </a:r>
          </a:p>
        </p:txBody>
      </p:sp>
      <p:sp>
        <p:nvSpPr>
          <p:cNvPr id="4" name="テキスト ボックス 3"/>
          <p:cNvSpPr txBox="1"/>
          <p:nvPr/>
        </p:nvSpPr>
        <p:spPr>
          <a:xfrm rot="1586850">
            <a:off x="5226944" y="800128"/>
            <a:ext cx="203447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Coming soon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3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672126"/>
              </p:ext>
            </p:extLst>
          </p:nvPr>
        </p:nvGraphicFramePr>
        <p:xfrm>
          <a:off x="1620652" y="960127"/>
          <a:ext cx="8995313" cy="4462925"/>
        </p:xfrm>
        <a:graphic>
          <a:graphicData uri="http://schemas.openxmlformats.org/drawingml/2006/table">
            <a:tbl>
              <a:tblPr/>
              <a:tblGrid>
                <a:gridCol w="386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3806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84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A.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精神科訪問看護の実施施設数（人口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人対）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B.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精神科訪問看護の利用者の実人数合計（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2017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月中）（人口</a:t>
                      </a:r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人対）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C.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精神疾患をもつ方への訪問看護を実施している施設数（人口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人対）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D.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精神疾患をもつ方への訪問看護を実施している施設のうち、自立支援医療機関の指定施設数（人口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人対）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総数</a:t>
                      </a:r>
                    </a:p>
                  </a:txBody>
                  <a:tcPr marL="3645" marR="3645" marT="36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病院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診療所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訪問看護ステーション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総数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病院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診療所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訪問看護ステーション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総数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病院（再掲）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診療所（再掲）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訪問看護ステーション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総数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病院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診療所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訪問看護ステーション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北海道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青森県</a:t>
                      </a:r>
                    </a:p>
                  </a:txBody>
                  <a:tcPr marL="3645" marR="3645" marT="3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岩手県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宮城県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51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秋田県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山形県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福島県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茨城県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栃木県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群馬県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埼玉県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千葉県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東京都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神奈川県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新潟県</a:t>
                      </a:r>
                    </a:p>
                  </a:txBody>
                  <a:tcPr marL="3645" marR="3645" marT="36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45" marR="3645" marT="3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620651" y="127234"/>
            <a:ext cx="7886700" cy="821181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630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施設種別集計（人口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人対：都道府県別）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0062" y="5544457"/>
            <a:ext cx="8783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：「精神科訪問看護・指導」算定の病院・診療所、「精神科訪問看護基本療養費」算定のステーション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の利用者実人数合計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＋「訪問看護基本療養費」で精神疾患の利用者がいるステーション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のうち、自立支援医療機関の指定を受けている施設</a:t>
            </a:r>
          </a:p>
        </p:txBody>
      </p:sp>
      <p:sp>
        <p:nvSpPr>
          <p:cNvPr id="3" name="四角形: 角を丸くする 2"/>
          <p:cNvSpPr/>
          <p:nvPr/>
        </p:nvSpPr>
        <p:spPr>
          <a:xfrm>
            <a:off x="2014780" y="1608037"/>
            <a:ext cx="8601185" cy="3826727"/>
          </a:xfrm>
          <a:prstGeom prst="roundRect">
            <a:avLst/>
          </a:prstGeom>
          <a:solidFill>
            <a:srgbClr val="EFF5FB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1586850">
            <a:off x="4303352" y="3032762"/>
            <a:ext cx="32854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Coming soon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772" y="294147"/>
            <a:ext cx="5880930" cy="6185116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704305" y="1262130"/>
            <a:ext cx="1931831" cy="669701"/>
          </a:xfrm>
          <a:prstGeom prst="wedgeRoundRectCallout">
            <a:avLst>
              <a:gd name="adj1" fmla="val 52500"/>
              <a:gd name="adj2" fmla="val 9057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「市町村」「二次医療圏」ごとのステーション数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2760373" y="4891826"/>
            <a:ext cx="2444839" cy="669701"/>
          </a:xfrm>
          <a:prstGeom prst="wedgeRoundRectCallout">
            <a:avLst>
              <a:gd name="adj1" fmla="val 59257"/>
              <a:gd name="adj2" fmla="val 13095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「市町村」「二次医療圏」ごとのステーション数（表）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 rot="1586850">
            <a:off x="4303352" y="3032762"/>
            <a:ext cx="32854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Coming soon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6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463" y="91439"/>
            <a:ext cx="6805166" cy="662500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627032" y="1326525"/>
            <a:ext cx="1931831" cy="824246"/>
          </a:xfrm>
          <a:prstGeom prst="wedgeRoundRectCallout">
            <a:avLst>
              <a:gd name="adj1" fmla="val 52500"/>
              <a:gd name="adj2" fmla="val 9057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「実数（マッピング）」を選択すると、ステーションの分布が表示される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1627032" y="3813221"/>
            <a:ext cx="1931831" cy="1041041"/>
          </a:xfrm>
          <a:prstGeom prst="wedgeRoundRectCallout">
            <a:avLst>
              <a:gd name="adj1" fmla="val 49833"/>
              <a:gd name="adj2" fmla="val 11036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精神科訪問看護基本療養費を算定しているステーション一覧が表示される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586850">
            <a:off x="5013525" y="2226851"/>
            <a:ext cx="32854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Coming soon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障害福祉サービス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98" y="1458861"/>
            <a:ext cx="7696701" cy="51844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08" y="1822424"/>
            <a:ext cx="6775524" cy="468912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361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46520" y="525811"/>
            <a:ext cx="34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医療データ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04648" y="669810"/>
            <a:ext cx="436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障害福祉・介護</a:t>
            </a:r>
            <a:r>
              <a:rPr kumimoji="1" lang="ja-JP" altLang="en-US" sz="3600" dirty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6" name="四角形: 角を丸くする 5"/>
          <p:cNvSpPr/>
          <p:nvPr/>
        </p:nvSpPr>
        <p:spPr>
          <a:xfrm>
            <a:off x="384935" y="387458"/>
            <a:ext cx="6163170" cy="601334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/>
          <p:cNvSpPr/>
          <p:nvPr/>
        </p:nvSpPr>
        <p:spPr>
          <a:xfrm>
            <a:off x="6813428" y="387458"/>
            <a:ext cx="4980782" cy="601334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8875" y="3936198"/>
            <a:ext cx="4702557" cy="79924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多様な精神疾患等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4715" y="1518622"/>
            <a:ext cx="8162135" cy="70788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地域包括ケアのプランを立て、モニタする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61921" y="2418581"/>
            <a:ext cx="3321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(</a:t>
            </a:r>
            <a:r>
              <a:rPr lang="ja-JP" altLang="en-US" dirty="0"/>
              <a:t>主に急性期の</a:t>
            </a:r>
            <a:r>
              <a:rPr lang="en-US" altLang="ja-JP" dirty="0"/>
              <a:t>)</a:t>
            </a:r>
            <a:r>
              <a:rPr lang="ja-JP" altLang="en-US" dirty="0"/>
              <a:t>入院需要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急性期の入退院バランス</a:t>
            </a:r>
            <a:endParaRPr kumimoji="1"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外来患者数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地域定着の度合い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慢性入院患者の地域責任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3822" y="2712021"/>
            <a:ext cx="332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精神の訪問看護の状況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75784" y="310352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精神の障害福祉サービスの状況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43822" y="2342689"/>
            <a:ext cx="39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&lt;</a:t>
            </a:r>
            <a:r>
              <a:rPr kumimoji="1" lang="ja-JP" altLang="en-US" dirty="0"/>
              <a:t>地域定着を支える資源分布</a:t>
            </a:r>
            <a:r>
              <a:rPr kumimoji="1" lang="en-US" altLang="ja-JP" dirty="0"/>
              <a:t>&gt;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8875" y="4814018"/>
            <a:ext cx="399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多様な精神疾患の過不足状況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隣接医療圏との連携要否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医療高度化の芽を見出す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合併症受入体制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46956" y="3936198"/>
            <a:ext cx="192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・介護データベース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62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74730"/>
              </p:ext>
            </p:extLst>
          </p:nvPr>
        </p:nvGraphicFramePr>
        <p:xfrm>
          <a:off x="1691226" y="1998366"/>
          <a:ext cx="2880774" cy="4313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774">
                  <a:extLst>
                    <a:ext uri="{9D8B030D-6E8A-4147-A177-3AD203B41FA5}">
                      <a16:colId xmlns:a16="http://schemas.microsoft.com/office/drawing/2014/main" xmlns="" val="908105030"/>
                    </a:ext>
                  </a:extLst>
                </a:gridCol>
              </a:tblGrid>
              <a:tr h="512842"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543888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統合失調症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1029704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うつ・躁うつ病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0264150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認知症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0102960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児童・思春期精神疾患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5097109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発達障害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1345294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アルコール依存症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5057234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薬物依存症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5166754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ギャンブル等依存症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7222345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PTSD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93908649"/>
                  </a:ext>
                </a:extLst>
              </a:tr>
              <a:tr h="4500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高次脳機能障害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7831145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摂食障害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6080451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てんかん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7975462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精神科救急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687687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身体合併症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0225317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自殺対策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73216570"/>
                  </a:ext>
                </a:extLst>
              </a:tr>
              <a:tr h="2302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災害精神医療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30107364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精神疾患は多様である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医療計画では</a:t>
            </a:r>
            <a:r>
              <a:rPr kumimoji="1" lang="en-US" altLang="ja-JP" dirty="0"/>
              <a:t>15</a:t>
            </a:r>
            <a:r>
              <a:rPr kumimoji="1" lang="ja-JP" altLang="en-US" dirty="0"/>
              <a:t>領域を定めている</a:t>
            </a:r>
          </a:p>
          <a:p>
            <a:pPr marL="457200" lvl="1" indent="0">
              <a:buNone/>
            </a:pPr>
            <a:endParaRPr lang="ja-JP" altLang="en-US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6643124" y="1825625"/>
            <a:ext cx="5064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なぜ多様なことを医療計画で扱うのか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2737" y="6349704"/>
            <a:ext cx="356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医療観察法通院医療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4753" y="2495227"/>
            <a:ext cx="4664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一様の患者動態でない</a:t>
            </a:r>
          </a:p>
          <a:p>
            <a:r>
              <a:rPr kumimoji="1" lang="ja-JP" altLang="en-US" sz="2400" dirty="0"/>
              <a:t>一様の診療ができるわけではない</a:t>
            </a:r>
          </a:p>
          <a:p>
            <a:r>
              <a:rPr lang="ja-JP" altLang="en-US" sz="2400" dirty="0"/>
              <a:t>一様の医療資源分布ではない</a:t>
            </a:r>
          </a:p>
          <a:p>
            <a:endParaRPr kumimoji="1" lang="ja-JP" altLang="en-US" sz="2400" dirty="0"/>
          </a:p>
          <a:p>
            <a:r>
              <a:rPr lang="ja-JP" altLang="en-US" sz="2400" dirty="0"/>
              <a:t>精神医療だけで解決できないことが多くなってきた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5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86" y="108488"/>
            <a:ext cx="829804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四角形: 角を丸くする 4"/>
          <p:cNvSpPr/>
          <p:nvPr/>
        </p:nvSpPr>
        <p:spPr>
          <a:xfrm>
            <a:off x="5191932" y="294467"/>
            <a:ext cx="842075" cy="54399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2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8629" y="1766807"/>
            <a:ext cx="34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医療データ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79564" y="1795013"/>
            <a:ext cx="348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</a:rPr>
              <a:t>障害福祉・介護</a:t>
            </a:r>
            <a:r>
              <a:rPr kumimoji="1" lang="ja-JP" altLang="en-US" sz="5400" dirty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6" name="四角形: 角を丸くする 5"/>
          <p:cNvSpPr/>
          <p:nvPr/>
        </p:nvSpPr>
        <p:spPr>
          <a:xfrm>
            <a:off x="294468" y="387458"/>
            <a:ext cx="4990454" cy="601334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/>
          <p:cNvSpPr/>
          <p:nvPr/>
        </p:nvSpPr>
        <p:spPr>
          <a:xfrm>
            <a:off x="6863166" y="387458"/>
            <a:ext cx="4990454" cy="601334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200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5760" y="172258"/>
            <a:ext cx="10515600" cy="44945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多様な精神疾患の過不足の状況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" y="759417"/>
            <a:ext cx="10960070" cy="6546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228" y="1414043"/>
            <a:ext cx="2310263" cy="546085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4043"/>
            <a:ext cx="10959516" cy="544395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959516" y="902064"/>
            <a:ext cx="100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全国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64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ある県の多様な精神疾患の過不足の状況例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73015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発達障害</a:t>
            </a:r>
          </a:p>
          <a:p>
            <a:pPr lvl="1"/>
            <a:r>
              <a:rPr lang="ja-JP" altLang="en-US" dirty="0"/>
              <a:t>医療機関は少ない</a:t>
            </a:r>
          </a:p>
          <a:p>
            <a:pPr lvl="1"/>
            <a:r>
              <a:rPr lang="ja-JP" altLang="en-US" dirty="0"/>
              <a:t>患者は多い</a:t>
            </a:r>
          </a:p>
          <a:p>
            <a:pPr lvl="1"/>
            <a:r>
              <a:rPr lang="ja-JP" altLang="en-US" dirty="0"/>
              <a:t>医療機関の負担が増えているか</a:t>
            </a:r>
          </a:p>
          <a:p>
            <a:r>
              <a:rPr kumimoji="1" lang="ja-JP" altLang="en-US" dirty="0"/>
              <a:t>アルコール依存症</a:t>
            </a:r>
          </a:p>
          <a:p>
            <a:pPr lvl="1"/>
            <a:r>
              <a:rPr lang="ja-JP" altLang="en-US" dirty="0"/>
              <a:t>医療機関も患者も少ない</a:t>
            </a:r>
          </a:p>
          <a:p>
            <a:pPr lvl="1"/>
            <a:r>
              <a:rPr lang="ja-JP" altLang="en-US" dirty="0"/>
              <a:t>高度な入院医療</a:t>
            </a:r>
            <a:r>
              <a:rPr lang="en-US" altLang="ja-JP" dirty="0"/>
              <a:t>(</a:t>
            </a:r>
            <a:r>
              <a:rPr lang="ja-JP" altLang="en-US" dirty="0"/>
              <a:t>重度アルコール依存症入院医療管理加算</a:t>
            </a:r>
            <a:r>
              <a:rPr lang="en-US" altLang="ja-JP" dirty="0"/>
              <a:t>)</a:t>
            </a:r>
            <a:r>
              <a:rPr lang="ja-JP" altLang="en-US" dirty="0"/>
              <a:t>の医療機関は増えたが、患者は減った。かつ少ない</a:t>
            </a:r>
          </a:p>
          <a:p>
            <a:pPr lvl="1"/>
            <a:r>
              <a:rPr lang="ja-JP" altLang="en-US" dirty="0"/>
              <a:t>診療可能な医療機関を増やすべきか、拠点を整備するか・・</a:t>
            </a:r>
            <a:endParaRPr lang="en-US" altLang="ja-JP" dirty="0"/>
          </a:p>
          <a:p>
            <a:pPr lvl="1"/>
            <a:r>
              <a:rPr lang="ja-JP" altLang="en-US" dirty="0"/>
              <a:t>高度入院医療に患者が流れるような底上げと連携を推進すべきか</a:t>
            </a:r>
          </a:p>
          <a:p>
            <a:r>
              <a:rPr kumimoji="1" lang="ja-JP" altLang="en-US" dirty="0"/>
              <a:t>薬物依存症</a:t>
            </a:r>
          </a:p>
          <a:p>
            <a:pPr lvl="1"/>
            <a:r>
              <a:rPr kumimoji="1" lang="ja-JP" altLang="en-US" dirty="0"/>
              <a:t>医療機関も患者も少ない</a:t>
            </a:r>
          </a:p>
          <a:p>
            <a:pPr lvl="1"/>
            <a:r>
              <a:rPr lang="ja-JP" altLang="en-US" dirty="0"/>
              <a:t>依存症集団療法は実績がない</a:t>
            </a:r>
          </a:p>
          <a:p>
            <a:pPr lvl="1"/>
            <a:r>
              <a:rPr lang="ja-JP" altLang="en-US" dirty="0"/>
              <a:t>診療可能な医療機関を増やすべきか、拠点を整備するか・・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266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ある県の多様な精神疾患の過不足の状況例を受けた、協議の場での活用例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1" y="2166588"/>
            <a:ext cx="7918341" cy="435133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まずはデータから課題を抽出</a:t>
            </a:r>
          </a:p>
          <a:p>
            <a:pPr lvl="1"/>
            <a:r>
              <a:rPr lang="ja-JP" altLang="en-US" dirty="0"/>
              <a:t>あくまでデータは全国値との比較だけで多寡を述べている</a:t>
            </a:r>
          </a:p>
          <a:p>
            <a:pPr lvl="1"/>
            <a:r>
              <a:rPr lang="ja-JP" altLang="en-US" dirty="0"/>
              <a:t>しかし前年比較は、本当に前年比較である</a:t>
            </a:r>
          </a:p>
          <a:p>
            <a:r>
              <a:rPr lang="ja-JP" altLang="en-US" dirty="0"/>
              <a:t>協議の場でのネタとしての活用</a:t>
            </a:r>
          </a:p>
          <a:p>
            <a:endParaRPr lang="ja-JP" altLang="en-US" dirty="0"/>
          </a:p>
          <a:p>
            <a:r>
              <a:rPr lang="ja-JP" altLang="en-US" dirty="0"/>
              <a:t>行政として取り組むべき課題の同定</a:t>
            </a:r>
          </a:p>
          <a:p>
            <a:r>
              <a:rPr lang="ja-JP" altLang="en-US" dirty="0"/>
              <a:t>対応案を提示</a:t>
            </a:r>
          </a:p>
          <a:p>
            <a:r>
              <a:rPr lang="ja-JP" altLang="en-US" dirty="0"/>
              <a:t>課題の認識、対応案が、地域の精神科医療の実情や意向に沿うものか協議</a:t>
            </a:r>
          </a:p>
          <a:p>
            <a:endParaRPr lang="ja-JP" altLang="en-US" dirty="0"/>
          </a:p>
          <a:p>
            <a:r>
              <a:rPr lang="ja-JP" altLang="en-US" dirty="0"/>
              <a:t>事業化等の検討へ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56542" y="2662466"/>
            <a:ext cx="2898183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このプロセス自体</a:t>
            </a:r>
            <a:r>
              <a:rPr lang="ja-JP" altLang="en-US" sz="2800" dirty="0">
                <a:solidFill>
                  <a:srgbClr val="FF0000"/>
                </a:solidFill>
              </a:rPr>
              <a:t>が、「精神障害にも対応した地域包括ケアシステムの構築推進事業」</a:t>
            </a:r>
          </a:p>
          <a:p>
            <a:r>
              <a:rPr lang="ja-JP" altLang="en-US" sz="2800" dirty="0">
                <a:solidFill>
                  <a:srgbClr val="FF0000"/>
                </a:solidFill>
              </a:rPr>
              <a:t>メニュー</a:t>
            </a:r>
            <a:r>
              <a:rPr lang="en-US" altLang="ja-JP" sz="2800" dirty="0">
                <a:solidFill>
                  <a:srgbClr val="FF0000"/>
                </a:solidFill>
              </a:rPr>
              <a:t>6.</a:t>
            </a:r>
            <a:r>
              <a:rPr lang="ja-JP" altLang="en-US" sz="2800" dirty="0">
                <a:solidFill>
                  <a:srgbClr val="FF0000"/>
                </a:solidFill>
              </a:rPr>
              <a:t>に該当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0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86" y="108488"/>
            <a:ext cx="829804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四角形: 角を丸くする 4"/>
          <p:cNvSpPr/>
          <p:nvPr/>
        </p:nvSpPr>
        <p:spPr>
          <a:xfrm>
            <a:off x="2247254" y="728420"/>
            <a:ext cx="3657600" cy="1704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/>
          <p:cNvSpPr/>
          <p:nvPr/>
        </p:nvSpPr>
        <p:spPr>
          <a:xfrm>
            <a:off x="2229176" y="1221785"/>
            <a:ext cx="3657600" cy="1704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/>
          <p:cNvSpPr/>
          <p:nvPr/>
        </p:nvSpPr>
        <p:spPr>
          <a:xfrm>
            <a:off x="2244672" y="1872713"/>
            <a:ext cx="3657600" cy="1704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/>
          <p:cNvSpPr/>
          <p:nvPr/>
        </p:nvSpPr>
        <p:spPr>
          <a:xfrm>
            <a:off x="2275668" y="3174569"/>
            <a:ext cx="3657600" cy="1704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6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医療高度化の芽を見出す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治療抵抗性統合失調症治療薬</a:t>
            </a:r>
            <a:endParaRPr lang="ja-JP" altLang="en-US" dirty="0"/>
          </a:p>
          <a:p>
            <a:r>
              <a:rPr kumimoji="1" lang="ja-JP" altLang="en-US" dirty="0"/>
              <a:t>認知行動療法</a:t>
            </a:r>
            <a:r>
              <a:rPr lang="ja-JP" altLang="en-US" dirty="0"/>
              <a:t>　</a:t>
            </a:r>
            <a:r>
              <a:rPr lang="en-US" altLang="ja-JP" dirty="0">
                <a:solidFill>
                  <a:srgbClr val="FF0000"/>
                </a:solidFill>
              </a:rPr>
              <a:t>+630</a:t>
            </a:r>
            <a:endParaRPr kumimoji="1" lang="ja-JP" altLang="en-US" dirty="0">
              <a:solidFill>
                <a:srgbClr val="FF0000"/>
              </a:solidFill>
            </a:endParaRPr>
          </a:p>
          <a:p>
            <a:r>
              <a:rPr lang="ja-JP" altLang="en-US" dirty="0"/>
              <a:t>修正型電気痙攣療法</a:t>
            </a:r>
            <a:endParaRPr kumimoji="1" lang="ja-JP" altLang="en-US" dirty="0"/>
          </a:p>
          <a:p>
            <a:r>
              <a:rPr lang="ja-JP" altLang="en-US" dirty="0"/>
              <a:t>認知症疾患医療センターでの鑑別診断</a:t>
            </a:r>
          </a:p>
          <a:p>
            <a:r>
              <a:rPr lang="ja-JP" altLang="en-US" dirty="0"/>
              <a:t>児童・思春期精神科入院医療管理料</a:t>
            </a:r>
          </a:p>
          <a:p>
            <a:r>
              <a:rPr lang="ja-JP" altLang="en-US" dirty="0"/>
              <a:t>重度アルコール依存症入院医療管理加算</a:t>
            </a:r>
          </a:p>
          <a:p>
            <a:r>
              <a:rPr lang="ja-JP" altLang="en-US" dirty="0"/>
              <a:t>依存症集団療法 </a:t>
            </a:r>
            <a:r>
              <a:rPr lang="en-US" altLang="ja-JP" dirty="0">
                <a:solidFill>
                  <a:srgbClr val="FF0000"/>
                </a:solidFill>
              </a:rPr>
              <a:t>+630</a:t>
            </a:r>
            <a:endParaRPr lang="ja-JP" altLang="en-US" dirty="0">
              <a:solidFill>
                <a:srgbClr val="FF0000"/>
              </a:solidFill>
            </a:endParaRPr>
          </a:p>
          <a:p>
            <a:r>
              <a:rPr lang="ja-JP" altLang="en-US" dirty="0"/>
              <a:t>摂食障害入院医療管理加算</a:t>
            </a:r>
          </a:p>
          <a:p>
            <a:r>
              <a:rPr lang="ja-JP" altLang="en-US" dirty="0"/>
              <a:t>深夜・休日の精神科への入院者</a:t>
            </a:r>
          </a:p>
          <a:p>
            <a:r>
              <a:rPr lang="en-US" altLang="ja-JP" dirty="0"/>
              <a:t>DPAT</a:t>
            </a:r>
            <a:r>
              <a:rPr lang="ja-JP" altLang="en-US" dirty="0"/>
              <a:t>先遣隊登録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09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86" y="108488"/>
            <a:ext cx="829804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/>
          <p:cNvSpPr/>
          <p:nvPr/>
        </p:nvSpPr>
        <p:spPr>
          <a:xfrm>
            <a:off x="1884986" y="4943959"/>
            <a:ext cx="4017286" cy="5863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0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合併症受け入れ体制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精神科患者が身体疾患を患ったときの一般病院の受け入れ体制</a:t>
            </a:r>
          </a:p>
          <a:p>
            <a:pPr lvl="1"/>
            <a:r>
              <a:rPr lang="ja-JP" altLang="en-US" dirty="0"/>
              <a:t>近年急速に一般病院側の体制は整ってきている</a:t>
            </a:r>
          </a:p>
          <a:p>
            <a:pPr lvl="2"/>
            <a:r>
              <a:rPr lang="ja-JP" altLang="en-US" dirty="0"/>
              <a:t>今後の課題として、実際に地域の精神患者がそうなったときの連携運用体制</a:t>
            </a:r>
          </a:p>
          <a:p>
            <a:pPr lvl="1"/>
            <a:r>
              <a:rPr lang="ja-JP" altLang="en-US" dirty="0"/>
              <a:t>高度化として、救急患者精神科継続支援料研修　</a:t>
            </a:r>
            <a:r>
              <a:rPr lang="en-US" altLang="ja-JP" dirty="0"/>
              <a:t>+</a:t>
            </a:r>
            <a:r>
              <a:rPr lang="en-US" altLang="ja-JP" dirty="0">
                <a:solidFill>
                  <a:srgbClr val="FF0000"/>
                </a:solidFill>
              </a:rPr>
              <a:t>630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77943"/>
            <a:ext cx="12192000" cy="2866723"/>
          </a:xfrm>
          <a:prstGeom prst="rect">
            <a:avLst/>
          </a:prstGeom>
        </p:spPr>
      </p:pic>
      <p:sp>
        <p:nvSpPr>
          <p:cNvPr id="5" name="四角形: 角を丸くする 4"/>
          <p:cNvSpPr/>
          <p:nvPr/>
        </p:nvSpPr>
        <p:spPr>
          <a:xfrm>
            <a:off x="1410346" y="5982346"/>
            <a:ext cx="1937288" cy="232474"/>
          </a:xfrm>
          <a:prstGeom prst="roundRect">
            <a:avLst/>
          </a:prstGeom>
          <a:solidFill>
            <a:srgbClr val="FB3535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907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46520" y="525811"/>
            <a:ext cx="34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2">
                    <a:lumMod val="75000"/>
                  </a:schemeClr>
                </a:solidFill>
              </a:rPr>
              <a:t>医療データ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04648" y="669810"/>
            <a:ext cx="436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2">
                    <a:lumMod val="75000"/>
                  </a:schemeClr>
                </a:solidFill>
              </a:rPr>
              <a:t>障害福祉・介護</a:t>
            </a:r>
            <a:r>
              <a:rPr kumimoji="1" lang="ja-JP" altLang="en-US" sz="3600" dirty="0">
                <a:solidFill>
                  <a:schemeClr val="bg2">
                    <a:lumMod val="75000"/>
                  </a:schemeClr>
                </a:solidFill>
              </a:rPr>
              <a:t>データ</a:t>
            </a:r>
          </a:p>
        </p:txBody>
      </p:sp>
      <p:sp>
        <p:nvSpPr>
          <p:cNvPr id="6" name="四角形: 角を丸くする 5"/>
          <p:cNvSpPr/>
          <p:nvPr/>
        </p:nvSpPr>
        <p:spPr>
          <a:xfrm>
            <a:off x="384935" y="387458"/>
            <a:ext cx="6163170" cy="601334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/>
          <p:cNvSpPr/>
          <p:nvPr/>
        </p:nvSpPr>
        <p:spPr>
          <a:xfrm>
            <a:off x="6813428" y="387458"/>
            <a:ext cx="4980782" cy="601334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8875" y="3936198"/>
            <a:ext cx="4702557" cy="79924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2">
                    <a:lumMod val="75000"/>
                  </a:schemeClr>
                </a:solidFill>
              </a:rPr>
              <a:t>多様な精神疾患等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4715" y="1518622"/>
            <a:ext cx="8162135" cy="707886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2">
                    <a:lumMod val="75000"/>
                  </a:schemeClr>
                </a:solidFill>
              </a:rPr>
              <a:t>地域包括ケアのプランを立て、モニタする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61921" y="2418581"/>
            <a:ext cx="3321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bg2">
                    <a:lumMod val="75000"/>
                  </a:schemeClr>
                </a:solidFill>
              </a:rPr>
              <a:t>主に急性期の</a:t>
            </a:r>
            <a:r>
              <a:rPr lang="en-US" altLang="ja-JP" dirty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ja-JP" altLang="en-US" dirty="0">
                <a:solidFill>
                  <a:schemeClr val="bg2">
                    <a:lumMod val="75000"/>
                  </a:schemeClr>
                </a:solidFill>
              </a:rPr>
              <a:t>入院需要</a:t>
            </a:r>
            <a:endParaRPr lang="en-US" altLang="ja-JP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2">
                    <a:lumMod val="75000"/>
                  </a:schemeClr>
                </a:solidFill>
              </a:rPr>
              <a:t>急性期の入退院バランス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2">
                    <a:lumMod val="75000"/>
                  </a:schemeClr>
                </a:solidFill>
              </a:rPr>
              <a:t>外来患者数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2">
                    <a:lumMod val="75000"/>
                  </a:schemeClr>
                </a:solidFill>
              </a:rPr>
              <a:t>地域定着の度合い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bg2">
                    <a:lumMod val="75000"/>
                  </a:schemeClr>
                </a:solidFill>
              </a:rPr>
              <a:t>慢性入院患者の地域責任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3822" y="2712021"/>
            <a:ext cx="332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2">
                    <a:lumMod val="75000"/>
                  </a:schemeClr>
                </a:solidFill>
              </a:rPr>
              <a:t>精神の訪問看護の状況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75784" y="310352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bg2">
                    <a:lumMod val="75000"/>
                  </a:schemeClr>
                </a:solidFill>
              </a:rPr>
              <a:t>精神の障害福祉サービスの状況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43822" y="2342689"/>
            <a:ext cx="39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2">
                    <a:lumMod val="75000"/>
                  </a:schemeClr>
                </a:solidFill>
              </a:rPr>
              <a:t>&lt;</a:t>
            </a:r>
            <a:r>
              <a:rPr kumimoji="1" lang="ja-JP" altLang="en-US" dirty="0">
                <a:solidFill>
                  <a:schemeClr val="bg2">
                    <a:lumMod val="75000"/>
                  </a:schemeClr>
                </a:solidFill>
              </a:rPr>
              <a:t>地域定着を支える資源分布</a:t>
            </a:r>
            <a:r>
              <a:rPr kumimoji="1" lang="en-US" altLang="ja-JP" dirty="0">
                <a:solidFill>
                  <a:schemeClr val="bg2">
                    <a:lumMod val="75000"/>
                  </a:schemeClr>
                </a:solidFill>
              </a:rPr>
              <a:t>&gt;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5718" y="1919685"/>
            <a:ext cx="77614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&lt;</a:t>
            </a:r>
            <a:r>
              <a:rPr kumimoji="1" lang="ja-JP" altLang="en-US" sz="3200" dirty="0"/>
              <a:t>地域</a:t>
            </a:r>
            <a:r>
              <a:rPr lang="ja-JP" altLang="en-US" sz="3200" dirty="0"/>
              <a:t>基盤整備のために</a:t>
            </a:r>
            <a:r>
              <a:rPr kumimoji="1" lang="en-US" altLang="ja-JP" sz="3200" dirty="0"/>
              <a:t>&gt;</a:t>
            </a:r>
            <a:endParaRPr kumimoji="1" lang="ja-JP" alt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/>
              <a:t>居住サービスを含む障害福祉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/>
              <a:t>介護サービスの必要量推計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/>
              <a:t>訪問診療の必要性と整備推進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/>
              <a:t>一般医療との連携方策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/>
              <a:t>都道府県拠点の必要性と役割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/>
              <a:t>拠点の機能構築と運用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8875" y="4814018"/>
            <a:ext cx="399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bg2">
                    <a:lumMod val="75000"/>
                  </a:schemeClr>
                </a:solidFill>
              </a:rPr>
              <a:t>多様な精神疾患の過不足状況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2">
                    <a:lumMod val="75000"/>
                  </a:schemeClr>
                </a:solidFill>
              </a:rPr>
              <a:t>隣接医療圏との連携要否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2">
                    <a:lumMod val="75000"/>
                  </a:schemeClr>
                </a:solidFill>
              </a:rPr>
              <a:t>医療高度化の芽を見出す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bg2">
                    <a:lumMod val="75000"/>
                  </a:schemeClr>
                </a:solidFill>
              </a:rPr>
              <a:t>合併症受入体制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46956" y="3936198"/>
            <a:ext cx="192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2">
                    <a:lumMod val="75000"/>
                  </a:schemeClr>
                </a:solidFill>
              </a:rPr>
              <a:t>・介護データベース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539108" y="617586"/>
            <a:ext cx="9728160" cy="5396761"/>
          </a:xfrm>
          <a:prstGeom prst="rect">
            <a:avLst/>
          </a:prstGeom>
          <a:solidFill>
            <a:srgbClr val="8FAADC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chemeClr val="accent6">
                    <a:lumMod val="50000"/>
                  </a:schemeClr>
                </a:solidFill>
              </a:rPr>
              <a:t>精神保健福祉資料</a:t>
            </a:r>
            <a:endParaRPr lang="ja-JP" altLang="en-US" sz="6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6000" dirty="0">
                <a:solidFill>
                  <a:schemeClr val="accent6">
                    <a:lumMod val="50000"/>
                  </a:schemeClr>
                </a:solidFill>
              </a:rPr>
              <a:t>リムラット</a:t>
            </a:r>
            <a:endParaRPr lang="ja-JP" altLang="en-US" sz="6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altLang="ja-JP" sz="6000" dirty="0">
                <a:solidFill>
                  <a:schemeClr val="accent6">
                    <a:lumMod val="50000"/>
                  </a:schemeClr>
                </a:solidFill>
              </a:rPr>
              <a:t>https://www.ncnp.go.jp/nimh/seisaku/data/</a:t>
            </a:r>
            <a:endParaRPr kumimoji="1" lang="ja-JP" alt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712913">
            <a:off x="4110549" y="5326745"/>
            <a:ext cx="407605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わかりやすくする工事予定　</a:t>
            </a:r>
            <a:r>
              <a:rPr lang="en-US" altLang="ja-JP" sz="2800" dirty="0">
                <a:solidFill>
                  <a:srgbClr val="FF0000"/>
                </a:solidFill>
              </a:rPr>
              <a:t>Coming soon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2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8629" y="1766807"/>
            <a:ext cx="34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医療データ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79564" y="1795013"/>
            <a:ext cx="348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</a:rPr>
              <a:t>障害福祉・介護</a:t>
            </a:r>
            <a:r>
              <a:rPr kumimoji="1" lang="ja-JP" altLang="en-US" sz="5400" dirty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6" name="四角形: 角を丸くする 5"/>
          <p:cNvSpPr/>
          <p:nvPr/>
        </p:nvSpPr>
        <p:spPr>
          <a:xfrm>
            <a:off x="294468" y="387458"/>
            <a:ext cx="4990454" cy="601334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/>
          <p:cNvSpPr/>
          <p:nvPr/>
        </p:nvSpPr>
        <p:spPr>
          <a:xfrm>
            <a:off x="6863166" y="387458"/>
            <a:ext cx="4990454" cy="601193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楕円 1"/>
          <p:cNvSpPr/>
          <p:nvPr/>
        </p:nvSpPr>
        <p:spPr>
          <a:xfrm>
            <a:off x="2394378" y="3335955"/>
            <a:ext cx="1875295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630</a:t>
            </a:r>
            <a:r>
              <a:rPr lang="ja-JP" altLang="en-US" dirty="0">
                <a:solidFill>
                  <a:schemeClr val="tx1"/>
                </a:solidFill>
              </a:rPr>
              <a:t>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楕円 7"/>
          <p:cNvSpPr/>
          <p:nvPr/>
        </p:nvSpPr>
        <p:spPr>
          <a:xfrm>
            <a:off x="640542" y="2750949"/>
            <a:ext cx="1875295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患者調査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楕円 8"/>
          <p:cNvSpPr/>
          <p:nvPr/>
        </p:nvSpPr>
        <p:spPr>
          <a:xfrm>
            <a:off x="507121" y="4697868"/>
            <a:ext cx="1875295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衛生行政報告例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8420745" y="3563909"/>
            <a:ext cx="1875295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福祉行政報告例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2742303" y="5341047"/>
            <a:ext cx="1218357" cy="810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8677656" y="4925462"/>
            <a:ext cx="1150438" cy="829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3687202" y="4509877"/>
            <a:ext cx="1597720" cy="831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</a:rPr>
              <a:t>年以上者の退院率</a:t>
            </a:r>
          </a:p>
        </p:txBody>
      </p:sp>
      <p:sp>
        <p:nvSpPr>
          <p:cNvPr id="14" name="楕円 13"/>
          <p:cNvSpPr/>
          <p:nvPr/>
        </p:nvSpPr>
        <p:spPr>
          <a:xfrm>
            <a:off x="4234437" y="5492155"/>
            <a:ext cx="949610" cy="50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7031486" y="3533617"/>
            <a:ext cx="949610" cy="50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10402553" y="4740846"/>
            <a:ext cx="949610" cy="50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3771675" y="2560406"/>
            <a:ext cx="1513247" cy="894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</a:rPr>
              <a:t>年以内の退院率</a:t>
            </a:r>
          </a:p>
        </p:txBody>
      </p:sp>
      <p:sp>
        <p:nvSpPr>
          <p:cNvPr id="18" name="楕円 17"/>
          <p:cNvSpPr/>
          <p:nvPr/>
        </p:nvSpPr>
        <p:spPr>
          <a:xfrm>
            <a:off x="10412594" y="5891237"/>
            <a:ext cx="949610" cy="50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3162888" y="5390866"/>
            <a:ext cx="1941348" cy="801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患者住所地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退院意向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6990821" y="4061973"/>
            <a:ext cx="1875295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地域資源の状態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9787" y="1501357"/>
            <a:ext cx="2319452" cy="181588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長期入院患者の退院促進に向けたデータ</a:t>
            </a:r>
          </a:p>
          <a:p>
            <a:r>
              <a:rPr lang="ja-JP" altLang="en-US" sz="2800" dirty="0">
                <a:solidFill>
                  <a:srgbClr val="FF0000"/>
                </a:solidFill>
              </a:rPr>
              <a:t>・・・・だけ</a:t>
            </a:r>
            <a:r>
              <a:rPr lang="en-US" altLang="ja-JP" sz="2800" dirty="0">
                <a:solidFill>
                  <a:srgbClr val="FF0000"/>
                </a:solidFill>
              </a:rPr>
              <a:t>(?)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6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8629" y="1766807"/>
            <a:ext cx="34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医療データ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79564" y="1795013"/>
            <a:ext cx="348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</a:rPr>
              <a:t>障害福祉・介護</a:t>
            </a:r>
            <a:r>
              <a:rPr kumimoji="1" lang="ja-JP" altLang="en-US" sz="5400" dirty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6" name="四角形: 角を丸くする 5"/>
          <p:cNvSpPr/>
          <p:nvPr/>
        </p:nvSpPr>
        <p:spPr>
          <a:xfrm>
            <a:off x="294468" y="387458"/>
            <a:ext cx="4990454" cy="601334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/>
          <p:cNvSpPr/>
          <p:nvPr/>
        </p:nvSpPr>
        <p:spPr>
          <a:xfrm>
            <a:off x="6863166" y="387458"/>
            <a:ext cx="4990454" cy="601334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05611" y="2899142"/>
            <a:ext cx="4088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急性期の入院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r>
              <a:rPr kumimoji="1" lang="ja-JP" altLang="en-US" dirty="0"/>
              <a:t>うつ、</a:t>
            </a:r>
            <a:r>
              <a:rPr lang="ja-JP" altLang="en-US" dirty="0"/>
              <a:t>双極性障害、</a:t>
            </a:r>
            <a:r>
              <a:rPr kumimoji="1" lang="ja-JP" altLang="en-US" dirty="0"/>
              <a:t>認知症</a:t>
            </a:r>
          </a:p>
          <a:p>
            <a:endParaRPr lang="ja-JP" altLang="en-US" dirty="0"/>
          </a:p>
          <a:p>
            <a:r>
              <a:rPr kumimoji="1" lang="ja-JP" altLang="en-US" dirty="0"/>
              <a:t>児童思春期、</a:t>
            </a:r>
            <a:r>
              <a:rPr lang="ja-JP" altLang="en-US" dirty="0"/>
              <a:t>依存症</a:t>
            </a:r>
            <a:r>
              <a:rPr kumimoji="1" lang="ja-JP" altLang="en-US" dirty="0"/>
              <a:t>・・・</a:t>
            </a:r>
          </a:p>
          <a:p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5611" y="3226173"/>
            <a:ext cx="3618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繰り返し入院する人</a:t>
            </a:r>
          </a:p>
          <a:p>
            <a:r>
              <a:rPr lang="ja-JP" altLang="en-US" dirty="0"/>
              <a:t>入院せずに地域でカツガツ生活する人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zh-TW" altLang="en-US" dirty="0"/>
              <a:t>高齢化　合併症　人口減少</a:t>
            </a:r>
          </a:p>
          <a:p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70571" y="4049486"/>
            <a:ext cx="216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全障害が包含された統計データが多い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6351" y="3895597"/>
            <a:ext cx="2687778" cy="144655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多様な精神疾患等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4023" y="356718"/>
            <a:ext cx="3455541" cy="193899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地域包括ケアのプランを立て、モニタする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3915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19974 0.00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46520" y="525811"/>
            <a:ext cx="34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医療データ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04648" y="669810"/>
            <a:ext cx="436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障害福祉・介護</a:t>
            </a:r>
            <a:r>
              <a:rPr kumimoji="1" lang="ja-JP" altLang="en-US" sz="3600" dirty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6" name="四角形: 角を丸くする 5"/>
          <p:cNvSpPr/>
          <p:nvPr/>
        </p:nvSpPr>
        <p:spPr>
          <a:xfrm>
            <a:off x="301826" y="387458"/>
            <a:ext cx="6163170" cy="601334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/>
          <p:cNvSpPr/>
          <p:nvPr/>
        </p:nvSpPr>
        <p:spPr>
          <a:xfrm>
            <a:off x="6813428" y="387458"/>
            <a:ext cx="4980782" cy="601334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8875" y="3936198"/>
            <a:ext cx="4702557" cy="79924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</a:rPr>
              <a:t>多様な精神疾患等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4715" y="1518622"/>
            <a:ext cx="8162135" cy="70788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地域包括ケアのプランを立て、モニタする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61921" y="2418581"/>
            <a:ext cx="3321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(</a:t>
            </a:r>
            <a:r>
              <a:rPr lang="ja-JP" altLang="en-US" dirty="0"/>
              <a:t>主に急性期の</a:t>
            </a:r>
            <a:r>
              <a:rPr lang="en-US" altLang="ja-JP" dirty="0"/>
              <a:t>)</a:t>
            </a:r>
            <a:r>
              <a:rPr lang="ja-JP" altLang="en-US" dirty="0"/>
              <a:t>入院需要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急性期の入退院バランス</a:t>
            </a:r>
            <a:endParaRPr kumimoji="1"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外来患者数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地域定着の度合い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慢性入院患者の地域責任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3822" y="2712021"/>
            <a:ext cx="332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精神の訪問看護の状況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75784" y="310352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精神の障害福祉サービスの状況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43822" y="2342689"/>
            <a:ext cx="39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&lt;</a:t>
            </a:r>
            <a:r>
              <a:rPr kumimoji="1" lang="ja-JP" altLang="en-US" dirty="0"/>
              <a:t>地域定着を支える資源分布</a:t>
            </a:r>
            <a:r>
              <a:rPr kumimoji="1" lang="en-US" altLang="ja-JP" dirty="0"/>
              <a:t>&gt;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8875" y="4814018"/>
            <a:ext cx="3993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多様な精神疾患の過不足状況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隣接医療圏との連携要否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医療高度化の芽を見出す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合併症受け入れ体制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728420" y="1364611"/>
            <a:ext cx="8037053" cy="4765679"/>
          </a:xfrm>
          <a:prstGeom prst="rect">
            <a:avLst/>
          </a:prstGeom>
          <a:solidFill>
            <a:srgbClr val="8FAADC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chemeClr val="accent6">
                    <a:lumMod val="50000"/>
                  </a:schemeClr>
                </a:solidFill>
              </a:rPr>
              <a:t>精神保健福祉資料</a:t>
            </a:r>
          </a:p>
          <a:p>
            <a:pPr algn="ctr"/>
            <a:endParaRPr lang="ja-JP" altLang="en-US" sz="6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6000" dirty="0">
                <a:solidFill>
                  <a:schemeClr val="accent6">
                    <a:lumMod val="50000"/>
                  </a:schemeClr>
                </a:solidFill>
              </a:rPr>
              <a:t>リムラット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46956" y="3936198"/>
            <a:ext cx="192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・介護データベース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6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主に急性期</a:t>
            </a:r>
            <a:r>
              <a:rPr kumimoji="1" lang="en-US" altLang="ja-JP" dirty="0"/>
              <a:t>)</a:t>
            </a:r>
            <a:r>
              <a:rPr kumimoji="1" lang="ja-JP" altLang="en-US" dirty="0"/>
              <a:t>入院の需要</a:t>
            </a:r>
            <a:r>
              <a:rPr lang="ja-JP" altLang="en-US" dirty="0"/>
              <a:t>と入退院バランス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入院が必要な患者はどれくらいいて、どのような疾患構成か</a:t>
            </a:r>
          </a:p>
          <a:p>
            <a:r>
              <a:rPr lang="ja-JP" altLang="en-US" dirty="0"/>
              <a:t>退院はどれくらいでできているのか</a:t>
            </a:r>
          </a:p>
          <a:p>
            <a:r>
              <a:rPr kumimoji="1" lang="ja-JP" altLang="en-US" dirty="0"/>
              <a:t>退院後地域で支えられているのか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48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86" y="108488"/>
            <a:ext cx="829804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四角形: 角を丸くする 4"/>
          <p:cNvSpPr/>
          <p:nvPr/>
        </p:nvSpPr>
        <p:spPr>
          <a:xfrm>
            <a:off x="1524000" y="294468"/>
            <a:ext cx="4510007" cy="17203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7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5" y="71029"/>
            <a:ext cx="11986431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177585" y="1314760"/>
            <a:ext cx="604434" cy="216977"/>
          </a:xfrm>
          <a:prstGeom prst="rect">
            <a:avLst/>
          </a:prstGeom>
          <a:solidFill>
            <a:srgbClr val="FF0000">
              <a:alpha val="4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162087" y="3391540"/>
            <a:ext cx="604434" cy="216977"/>
          </a:xfrm>
          <a:prstGeom prst="rect">
            <a:avLst/>
          </a:prstGeom>
          <a:solidFill>
            <a:srgbClr val="FF0000">
              <a:alpha val="4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9177585" y="5700798"/>
            <a:ext cx="604434" cy="216977"/>
          </a:xfrm>
          <a:prstGeom prst="rect">
            <a:avLst/>
          </a:prstGeom>
          <a:solidFill>
            <a:srgbClr val="FF0000">
              <a:alpha val="4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6C3-A283-4D70-9B85-257533DFC2F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96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alibri Light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owerPoint Design">
  <a:themeElements>
    <a:clrScheme name="PowerPoint Design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FFFFFF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12793</TotalTime>
  <Words>1865</Words>
  <Application>Microsoft Office PowerPoint</Application>
  <PresentationFormat>ワイド画面</PresentationFormat>
  <Paragraphs>434</Paragraphs>
  <Slides>37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47" baseType="lpstr">
      <vt:lpstr>HG丸ｺﾞｼｯｸM-PRO</vt:lpstr>
      <vt:lpstr>Meiryo UI</vt:lpstr>
      <vt:lpstr>ＭＳ Ｐゴシック</vt:lpstr>
      <vt:lpstr>メイリオ</vt:lpstr>
      <vt:lpstr>Arial</vt:lpstr>
      <vt:lpstr>Calibri</vt:lpstr>
      <vt:lpstr>Calibri Light</vt:lpstr>
      <vt:lpstr>Wingdings</vt:lpstr>
      <vt:lpstr>Office テーマ</vt:lpstr>
      <vt:lpstr>2_PowerPoint Design</vt:lpstr>
      <vt:lpstr>精神障害にも対応した地域包括ケアシステム・ 多様な精神疾患等に対応できる医療連携体制の構築においてデータをどう使うか</vt:lpstr>
      <vt:lpstr>精神障害にも対応した地域包括ケアシステムのイメージ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(主に急性期)入院の需要と入退院バランス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(主に急性期)入院の需要と入退院バランス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(主に急性期)入院の需要と入退院バランス</vt:lpstr>
      <vt:lpstr>地域定着の度合い</vt:lpstr>
      <vt:lpstr>参考　地域滞在日数</vt:lpstr>
      <vt:lpstr>慢性入院患者の地域責任</vt:lpstr>
      <vt:lpstr>PowerPoint プレゼンテーション</vt:lpstr>
      <vt:lpstr>訪問看護の状況　</vt:lpstr>
      <vt:lpstr>平成29年度630調査 1.施設種別集計（人口1000人対：都道府県別）</vt:lpstr>
      <vt:lpstr>PowerPoint プレゼンテーション</vt:lpstr>
      <vt:lpstr>PowerPoint プレゼンテーション</vt:lpstr>
      <vt:lpstr>障害福祉サービス</vt:lpstr>
      <vt:lpstr>PowerPoint プレゼンテーション</vt:lpstr>
      <vt:lpstr>精神疾患は多様である　</vt:lpstr>
      <vt:lpstr>PowerPoint プレゼンテーション</vt:lpstr>
      <vt:lpstr>多様な精神疾患の過不足の状況</vt:lpstr>
      <vt:lpstr>ある県の多様な精神疾患の過不足の状況例</vt:lpstr>
      <vt:lpstr>ある県の多様な精神疾患の過不足の状況例を受けた、協議の場での活用例</vt:lpstr>
      <vt:lpstr>PowerPoint プレゼンテーション</vt:lpstr>
      <vt:lpstr>医療高度化の芽を見出す</vt:lpstr>
      <vt:lpstr>PowerPoint プレゼンテーション</vt:lpstr>
      <vt:lpstr>合併症受け入れ体制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精神科医療機関における インテンシブ・ケアマネジメントの提供に関連する要因： クロスセクショナル調査</dc:title>
  <dc:creator>chiyo</dc:creator>
  <cp:lastModifiedBy>　</cp:lastModifiedBy>
  <cp:revision>547</cp:revision>
  <cp:lastPrinted>2018-11-13T00:43:11Z</cp:lastPrinted>
  <dcterms:created xsi:type="dcterms:W3CDTF">2017-03-01T04:06:08Z</dcterms:created>
  <dcterms:modified xsi:type="dcterms:W3CDTF">2018-11-17T07:59:03Z</dcterms:modified>
</cp:coreProperties>
</file>